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6"/>
  </p:notesMasterIdLst>
  <p:sldIdLst>
    <p:sldId id="256" r:id="rId5"/>
    <p:sldId id="257" r:id="rId6"/>
    <p:sldId id="280" r:id="rId7"/>
    <p:sldId id="270" r:id="rId8"/>
    <p:sldId id="260" r:id="rId9"/>
    <p:sldId id="269" r:id="rId10"/>
    <p:sldId id="268" r:id="rId11"/>
    <p:sldId id="276" r:id="rId12"/>
    <p:sldId id="282" r:id="rId13"/>
    <p:sldId id="274" r:id="rId14"/>
    <p:sldId id="277" r:id="rId15"/>
    <p:sldId id="278" r:id="rId16"/>
    <p:sldId id="279" r:id="rId17"/>
    <p:sldId id="267" r:id="rId18"/>
    <p:sldId id="261" r:id="rId19"/>
    <p:sldId id="272" r:id="rId20"/>
    <p:sldId id="273" r:id="rId21"/>
    <p:sldId id="271" r:id="rId22"/>
    <p:sldId id="262" r:id="rId23"/>
    <p:sldId id="275" r:id="rId24"/>
    <p:sldId id="265" r:id="rId25"/>
  </p:sldIdLst>
  <p:sldSz cx="18288000" cy="10287000"/>
  <p:notesSz cx="6858000" cy="9144000"/>
  <p:embeddedFontLst>
    <p:embeddedFont>
      <p:font typeface="Canva Sans" panose="020B0604020202020204" charset="0"/>
      <p:regular r:id="rId27"/>
    </p:embeddedFont>
    <p:embeddedFont>
      <p:font typeface="Canva Sans Bold" panose="020B0604020202020204" charset="0"/>
      <p:regular r:id="rId28"/>
    </p:embeddedFont>
    <p:embeddedFont>
      <p:font typeface="Poppins Ultra-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9DFF"/>
    <a:srgbClr val="3333FF"/>
    <a:srgbClr val="E4EEFF"/>
    <a:srgbClr val="E3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3E60F0-4A18-DBBB-7796-E85B1F3561A3}" v="1" dt="2024-07-01T19:07:08.566"/>
    <p1510:client id="{9123A25A-D3D7-4E73-558B-74C136BC29FE}" v="15" dt="2024-07-02T08:31:10.398"/>
    <p1510:client id="{A5B1C50A-D493-4D75-BF27-95571C10A6FA}" v="716" dt="2024-07-01T21:09:00.717"/>
    <p1510:client id="{CD875F88-C616-2A5E-F5BE-28C4EDF21C51}" v="58" dt="2024-07-01T06:44:34.850"/>
    <p1510:client id="{DF97979E-6FD8-B4F0-981D-631AA4762E52}" v="2" dt="2024-07-01T19:09:36.607"/>
    <p1510:client id="{EC948D1F-DC63-7A4E-8675-9E2F41DEE7BD}" v="524" dt="2024-07-01T16:44:43.2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575" autoAdjust="0"/>
  </p:normalViewPr>
  <p:slideViewPr>
    <p:cSldViewPr snapToGrid="0">
      <p:cViewPr varScale="1">
        <p:scale>
          <a:sx n="35" d="100"/>
          <a:sy n="35" d="100"/>
        </p:scale>
        <p:origin x="1171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5484D-38BE-4144-B688-EC2464F576E9}" type="datetimeFigureOut">
              <a:rPr lang="de-CH" smtClean="0"/>
              <a:t>02.07.2024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1CBE6-8CB4-4BB5-AB6B-32E2495A051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7283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1CBE6-8CB4-4BB5-AB6B-32E2495A051D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5422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1CBE6-8CB4-4BB5-AB6B-32E2495A051D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5921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1CBE6-8CB4-4BB5-AB6B-32E2495A051D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8650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err="1"/>
              <a:t>Why</a:t>
            </a:r>
            <a:r>
              <a:rPr lang="de-CH"/>
              <a:t> </a:t>
            </a:r>
            <a:r>
              <a:rPr lang="de-CH" err="1"/>
              <a:t>did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select</a:t>
            </a:r>
            <a:r>
              <a:rPr lang="de-CH"/>
              <a:t> </a:t>
            </a:r>
            <a:r>
              <a:rPr lang="de-CH" err="1"/>
              <a:t>this</a:t>
            </a:r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1CBE6-8CB4-4BB5-AB6B-32E2495A051D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8202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1CBE6-8CB4-4BB5-AB6B-32E2495A051D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906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1CBE6-8CB4-4BB5-AB6B-32E2495A051D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6526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 [Ben </a:t>
            </a:r>
            <a:r>
              <a:rPr lang="de-CH" dirty="0" err="1"/>
              <a:t>discovers</a:t>
            </a:r>
            <a:r>
              <a:rPr lang="de-CH" dirty="0"/>
              <a:t> Sam </a:t>
            </a:r>
            <a:r>
              <a:rPr lang="de-CH" dirty="0" err="1"/>
              <a:t>unresponsive</a:t>
            </a:r>
            <a:r>
              <a:rPr lang="de-CH" dirty="0"/>
              <a:t>]</a:t>
            </a:r>
          </a:p>
          <a:p>
            <a:r>
              <a:rPr lang="de-CH" dirty="0"/>
              <a:t>                                        ↓</a:t>
            </a:r>
          </a:p>
          <a:p>
            <a:r>
              <a:rPr lang="de-CH" dirty="0"/>
              <a:t>                              [Ben </a:t>
            </a:r>
            <a:r>
              <a:rPr lang="de-CH" dirty="0" err="1"/>
              <a:t>initiates</a:t>
            </a:r>
            <a:r>
              <a:rPr lang="de-CH" dirty="0"/>
              <a:t> BLS]</a:t>
            </a:r>
          </a:p>
          <a:p>
            <a:r>
              <a:rPr lang="de-CH" dirty="0"/>
              <a:t>                                        ↓</a:t>
            </a:r>
          </a:p>
          <a:p>
            <a:r>
              <a:rPr lang="de-CH" dirty="0"/>
              <a:t>                          [Thomas (</a:t>
            </a:r>
            <a:r>
              <a:rPr lang="de-CH" dirty="0" err="1"/>
              <a:t>Paramedic</a:t>
            </a:r>
            <a:r>
              <a:rPr lang="de-CH" dirty="0"/>
              <a:t>) </a:t>
            </a:r>
            <a:r>
              <a:rPr lang="de-CH" dirty="0" err="1"/>
              <a:t>arrives</a:t>
            </a:r>
            <a:r>
              <a:rPr lang="de-CH" dirty="0"/>
              <a:t>]</a:t>
            </a:r>
          </a:p>
          <a:p>
            <a:r>
              <a:rPr lang="de-CH" dirty="0"/>
              <a:t>                                        ↓</a:t>
            </a:r>
          </a:p>
          <a:p>
            <a:r>
              <a:rPr lang="de-CH" dirty="0"/>
              <a:t>                           [Transport </a:t>
            </a:r>
            <a:r>
              <a:rPr lang="de-CH" dirty="0" err="1"/>
              <a:t>to</a:t>
            </a:r>
            <a:r>
              <a:rPr lang="de-CH" dirty="0"/>
              <a:t> ER </a:t>
            </a:r>
            <a:r>
              <a:rPr lang="de-CH" dirty="0" err="1"/>
              <a:t>with</a:t>
            </a:r>
            <a:r>
              <a:rPr lang="de-CH" dirty="0"/>
              <a:t> BLS]</a:t>
            </a:r>
          </a:p>
          <a:p>
            <a:r>
              <a:rPr lang="de-CH" dirty="0"/>
              <a:t>                                        ↓</a:t>
            </a:r>
          </a:p>
          <a:p>
            <a:r>
              <a:rPr lang="de-CH" dirty="0"/>
              <a:t>                   [Dr. Katy (Team Leader) </a:t>
            </a:r>
            <a:r>
              <a:rPr lang="de-CH" dirty="0" err="1"/>
              <a:t>takes</a:t>
            </a:r>
            <a:r>
              <a:rPr lang="de-CH" dirty="0"/>
              <a:t> </a:t>
            </a:r>
            <a:r>
              <a:rPr lang="de-CH" dirty="0" err="1"/>
              <a:t>charge</a:t>
            </a:r>
            <a:r>
              <a:rPr lang="de-CH" dirty="0"/>
              <a:t>]</a:t>
            </a:r>
          </a:p>
          <a:p>
            <a:r>
              <a:rPr lang="de-CH" dirty="0"/>
              <a:t>                                        ↓</a:t>
            </a:r>
          </a:p>
          <a:p>
            <a:r>
              <a:rPr lang="de-CH" dirty="0"/>
              <a:t>│                                                 │</a:t>
            </a:r>
          </a:p>
          <a:p>
            <a:r>
              <a:rPr lang="de-CH" dirty="0"/>
              <a:t>            │  [Cynthia]                                      │</a:t>
            </a:r>
          </a:p>
          <a:p>
            <a:r>
              <a:rPr lang="de-CH" dirty="0"/>
              <a:t>            │  [Begins </a:t>
            </a:r>
            <a:r>
              <a:rPr lang="de-CH" dirty="0" err="1"/>
              <a:t>chest</a:t>
            </a:r>
            <a:r>
              <a:rPr lang="de-CH" dirty="0"/>
              <a:t> </a:t>
            </a:r>
            <a:r>
              <a:rPr lang="de-CH" dirty="0" err="1"/>
              <a:t>compressions</a:t>
            </a:r>
            <a:r>
              <a:rPr lang="de-CH" dirty="0"/>
              <a:t>]                    │</a:t>
            </a:r>
          </a:p>
          <a:p>
            <a:r>
              <a:rPr lang="de-CH" dirty="0"/>
              <a:t>            │                                                 │</a:t>
            </a:r>
          </a:p>
          <a:p>
            <a:r>
              <a:rPr lang="de-CH" dirty="0"/>
              <a:t>            │  [Jack]                                         │</a:t>
            </a:r>
          </a:p>
          <a:p>
            <a:r>
              <a:rPr lang="de-CH" dirty="0"/>
              <a:t>            │  [Sets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bag-mask</a:t>
            </a:r>
            <a:r>
              <a:rPr lang="de-CH" dirty="0"/>
              <a:t> </a:t>
            </a:r>
            <a:r>
              <a:rPr lang="de-CH" dirty="0" err="1"/>
              <a:t>ventilation</a:t>
            </a:r>
            <a:r>
              <a:rPr lang="de-CH" dirty="0"/>
              <a:t>]                 │</a:t>
            </a:r>
          </a:p>
          <a:p>
            <a:r>
              <a:rPr lang="de-CH" dirty="0"/>
              <a:t>            │                                                 │</a:t>
            </a:r>
          </a:p>
          <a:p>
            <a:r>
              <a:rPr lang="de-CH" dirty="0"/>
              <a:t>            │  [Thomas]                                         │</a:t>
            </a:r>
          </a:p>
          <a:p>
            <a:r>
              <a:rPr lang="de-CH" dirty="0"/>
              <a:t>            │  [</a:t>
            </a:r>
            <a:r>
              <a:rPr lang="de-CH" dirty="0" err="1"/>
              <a:t>Applies</a:t>
            </a:r>
            <a:r>
              <a:rPr lang="de-CH" dirty="0"/>
              <a:t> </a:t>
            </a:r>
            <a:r>
              <a:rPr lang="de-CH" dirty="0" err="1"/>
              <a:t>defibrillator</a:t>
            </a:r>
            <a:r>
              <a:rPr lang="de-CH" dirty="0"/>
              <a:t> </a:t>
            </a:r>
            <a:r>
              <a:rPr lang="de-CH" dirty="0" err="1"/>
              <a:t>pads</a:t>
            </a:r>
            <a:r>
              <a:rPr lang="de-CH" dirty="0"/>
              <a:t>, </a:t>
            </a:r>
            <a:r>
              <a:rPr lang="de-CH" dirty="0" err="1"/>
              <a:t>connects</a:t>
            </a:r>
            <a:r>
              <a:rPr lang="de-CH" dirty="0"/>
              <a:t> monitor] │</a:t>
            </a:r>
          </a:p>
          <a:p>
            <a:r>
              <a:rPr lang="de-CH" dirty="0"/>
              <a:t>            </a:t>
            </a:r>
          </a:p>
          <a:p>
            <a:r>
              <a:rPr lang="de-CH" dirty="0"/>
              <a:t>                [Dr. Katy </a:t>
            </a:r>
            <a:r>
              <a:rPr lang="de-CH" dirty="0" err="1"/>
              <a:t>uses</a:t>
            </a:r>
            <a:r>
              <a:rPr lang="de-CH" dirty="0"/>
              <a:t> digital </a:t>
            </a:r>
            <a:r>
              <a:rPr lang="de-CH" dirty="0" err="1"/>
              <a:t>assist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]</a:t>
            </a:r>
          </a:p>
          <a:p>
            <a:r>
              <a:rPr lang="de-CH" dirty="0"/>
              <a:t>                         [Enters </a:t>
            </a:r>
            <a:r>
              <a:rPr lang="de-CH" dirty="0" err="1"/>
              <a:t>estimated</a:t>
            </a:r>
            <a:r>
              <a:rPr lang="de-CH" dirty="0"/>
              <a:t> </a:t>
            </a:r>
            <a:r>
              <a:rPr lang="de-CH" dirty="0" err="1"/>
              <a:t>weight</a:t>
            </a:r>
            <a:r>
              <a:rPr lang="de-CH" dirty="0"/>
              <a:t>: 20 kg]</a:t>
            </a:r>
          </a:p>
          <a:p>
            <a:r>
              <a:rPr lang="de-CH" dirty="0"/>
              <a:t>                                        ↓</a:t>
            </a:r>
          </a:p>
          <a:p>
            <a:r>
              <a:rPr lang="de-CH" dirty="0"/>
              <a:t>              [System </a:t>
            </a:r>
            <a:r>
              <a:rPr lang="de-CH" dirty="0" err="1"/>
              <a:t>prompts</a:t>
            </a:r>
            <a:r>
              <a:rPr lang="de-CH" dirty="0"/>
              <a:t> Dr. Katy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assess</a:t>
            </a:r>
            <a:r>
              <a:rPr lang="de-CH" dirty="0"/>
              <a:t> </a:t>
            </a:r>
            <a:r>
              <a:rPr lang="de-CH" dirty="0" err="1"/>
              <a:t>rhythm</a:t>
            </a:r>
            <a:r>
              <a:rPr lang="de-CH" dirty="0"/>
              <a:t>]</a:t>
            </a:r>
          </a:p>
          <a:p>
            <a:r>
              <a:rPr lang="de-CH" dirty="0"/>
              <a:t>                                        ↓</a:t>
            </a:r>
          </a:p>
          <a:p>
            <a:r>
              <a:rPr lang="de-CH" dirty="0"/>
              <a:t>                     [</a:t>
            </a:r>
            <a:r>
              <a:rPr lang="de-CH" dirty="0" err="1"/>
              <a:t>Cardiac</a:t>
            </a:r>
            <a:r>
              <a:rPr lang="de-CH" dirty="0"/>
              <a:t> Monitor </a:t>
            </a:r>
            <a:r>
              <a:rPr lang="de-CH" dirty="0" err="1"/>
              <a:t>shows</a:t>
            </a:r>
            <a:r>
              <a:rPr lang="de-CH" dirty="0"/>
              <a:t> PEA]</a:t>
            </a:r>
          </a:p>
          <a:p>
            <a:r>
              <a:rPr lang="de-CH" dirty="0"/>
              <a:t>                                        ↓</a:t>
            </a:r>
          </a:p>
          <a:p>
            <a:r>
              <a:rPr lang="de-CH" dirty="0"/>
              <a:t>         [System </a:t>
            </a:r>
            <a:r>
              <a:rPr lang="de-CH" dirty="0" err="1"/>
              <a:t>displays</a:t>
            </a:r>
            <a:r>
              <a:rPr lang="de-CH" dirty="0"/>
              <a:t> PEA </a:t>
            </a:r>
            <a:r>
              <a:rPr lang="de-CH" dirty="0" err="1"/>
              <a:t>management</a:t>
            </a:r>
            <a:r>
              <a:rPr lang="de-CH" dirty="0"/>
              <a:t> </a:t>
            </a:r>
            <a:r>
              <a:rPr lang="de-CH" dirty="0" err="1"/>
              <a:t>checklist</a:t>
            </a:r>
            <a:r>
              <a:rPr lang="de-CH" dirty="0"/>
              <a:t>, </a:t>
            </a:r>
            <a:r>
              <a:rPr lang="de-CH" dirty="0" err="1"/>
              <a:t>prompts</a:t>
            </a:r>
            <a:r>
              <a:rPr lang="de-CH" dirty="0"/>
              <a:t> CPR]</a:t>
            </a:r>
          </a:p>
          <a:p>
            <a:r>
              <a:rPr lang="de-CH" dirty="0"/>
              <a:t>                                        ↓</a:t>
            </a:r>
          </a:p>
          <a:p>
            <a:r>
              <a:rPr lang="de-CH" dirty="0"/>
              <a:t>      [Dr. Katy </a:t>
            </a:r>
            <a:r>
              <a:rPr lang="de-CH" dirty="0" err="1"/>
              <a:t>instructs</a:t>
            </a:r>
            <a:r>
              <a:rPr lang="de-CH" dirty="0"/>
              <a:t> </a:t>
            </a:r>
            <a:r>
              <a:rPr lang="de-CH" dirty="0" err="1"/>
              <a:t>team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continue</a:t>
            </a:r>
            <a:r>
              <a:rPr lang="de-CH" dirty="0"/>
              <a:t> high-quality CPR, </a:t>
            </a:r>
            <a:r>
              <a:rPr lang="de-CH" dirty="0" err="1"/>
              <a:t>assesses</a:t>
            </a:r>
            <a:r>
              <a:rPr lang="de-CH" dirty="0"/>
              <a:t>]</a:t>
            </a:r>
          </a:p>
          <a:p>
            <a:r>
              <a:rPr lang="de-CH" dirty="0"/>
              <a:t>                                        ↓</a:t>
            </a:r>
          </a:p>
          <a:p>
            <a:r>
              <a:rPr lang="de-CH" dirty="0"/>
              <a:t>              [Cynthia </a:t>
            </a:r>
            <a:r>
              <a:rPr lang="de-CH" dirty="0" err="1"/>
              <a:t>continues</a:t>
            </a:r>
            <a:r>
              <a:rPr lang="de-CH" dirty="0"/>
              <a:t> </a:t>
            </a:r>
            <a:r>
              <a:rPr lang="de-CH" dirty="0" err="1"/>
              <a:t>compressions</a:t>
            </a:r>
            <a:r>
              <a:rPr lang="de-CH" dirty="0"/>
              <a:t>, </a:t>
            </a:r>
            <a:r>
              <a:rPr lang="de-CH" dirty="0" err="1"/>
              <a:t>no</a:t>
            </a:r>
            <a:r>
              <a:rPr lang="de-CH" dirty="0"/>
              <a:t> pulse check]</a:t>
            </a:r>
          </a:p>
          <a:p>
            <a:r>
              <a:rPr lang="de-CH" dirty="0"/>
              <a:t>                                        ↓</a:t>
            </a:r>
          </a:p>
          <a:p>
            <a:r>
              <a:rPr lang="de-CH" dirty="0"/>
              <a:t>            [Dr. Katy </a:t>
            </a:r>
            <a:r>
              <a:rPr lang="de-CH" dirty="0" err="1"/>
              <a:t>requests</a:t>
            </a:r>
            <a:r>
              <a:rPr lang="de-CH" dirty="0"/>
              <a:t> </a:t>
            </a:r>
            <a:r>
              <a:rPr lang="de-CH" dirty="0" err="1"/>
              <a:t>vascular</a:t>
            </a:r>
            <a:r>
              <a:rPr lang="de-CH" dirty="0"/>
              <a:t> </a:t>
            </a:r>
            <a:r>
              <a:rPr lang="de-CH" dirty="0" err="1"/>
              <a:t>access</a:t>
            </a:r>
            <a:r>
              <a:rPr lang="de-CH" dirty="0"/>
              <a:t> (IV/IO)]</a:t>
            </a:r>
          </a:p>
          <a:p>
            <a:r>
              <a:rPr lang="de-CH" dirty="0"/>
              <a:t>                                        ↓</a:t>
            </a:r>
          </a:p>
          <a:p>
            <a:r>
              <a:rPr lang="de-CH" dirty="0"/>
              <a:t>             [System </a:t>
            </a:r>
            <a:r>
              <a:rPr lang="de-CH" dirty="0" err="1"/>
              <a:t>suggests</a:t>
            </a:r>
            <a:r>
              <a:rPr lang="de-CH" dirty="0"/>
              <a:t> </a:t>
            </a:r>
            <a:r>
              <a:rPr lang="de-CH" dirty="0" err="1"/>
              <a:t>difficult</a:t>
            </a:r>
            <a:r>
              <a:rPr lang="de-CH" dirty="0"/>
              <a:t> IV </a:t>
            </a:r>
            <a:r>
              <a:rPr lang="de-CH" dirty="0" err="1"/>
              <a:t>access</a:t>
            </a:r>
            <a:r>
              <a:rPr lang="de-CH" dirty="0"/>
              <a:t> </a:t>
            </a:r>
            <a:r>
              <a:rPr lang="de-CH" dirty="0" err="1"/>
              <a:t>options</a:t>
            </a:r>
            <a:r>
              <a:rPr lang="de-CH" dirty="0"/>
              <a:t>]</a:t>
            </a:r>
          </a:p>
          <a:p>
            <a:r>
              <a:rPr lang="de-CH" dirty="0"/>
              <a:t>                                        ↓</a:t>
            </a:r>
          </a:p>
          <a:p>
            <a:r>
              <a:rPr lang="de-CH" dirty="0"/>
              <a:t>                    [Thomas </a:t>
            </a:r>
            <a:r>
              <a:rPr lang="de-CH" dirty="0" err="1"/>
              <a:t>establishes</a:t>
            </a:r>
            <a:r>
              <a:rPr lang="de-CH" dirty="0"/>
              <a:t> IO </a:t>
            </a:r>
            <a:r>
              <a:rPr lang="de-CH" dirty="0" err="1"/>
              <a:t>access</a:t>
            </a:r>
            <a:r>
              <a:rPr lang="de-CH" dirty="0"/>
              <a:t>]</a:t>
            </a:r>
          </a:p>
          <a:p>
            <a:r>
              <a:rPr lang="de-CH" dirty="0"/>
              <a:t>                                        ↓</a:t>
            </a:r>
          </a:p>
          <a:p>
            <a:r>
              <a:rPr lang="de-CH" dirty="0"/>
              <a:t>              [Cynthia </a:t>
            </a:r>
            <a:r>
              <a:rPr lang="de-CH" dirty="0" err="1"/>
              <a:t>administers</a:t>
            </a:r>
            <a:r>
              <a:rPr lang="de-CH" dirty="0"/>
              <a:t> 200 </a:t>
            </a:r>
            <a:r>
              <a:rPr lang="de-CH" dirty="0" err="1"/>
              <a:t>mcg</a:t>
            </a:r>
            <a:r>
              <a:rPr lang="de-CH" dirty="0"/>
              <a:t> </a:t>
            </a:r>
            <a:r>
              <a:rPr lang="de-CH" dirty="0" err="1"/>
              <a:t>adrenaline</a:t>
            </a:r>
            <a:r>
              <a:rPr lang="de-CH" dirty="0"/>
              <a:t>]</a:t>
            </a:r>
          </a:p>
          <a:p>
            <a:r>
              <a:rPr lang="de-CH" dirty="0"/>
              <a:t>                  [</a:t>
            </a:r>
            <a:r>
              <a:rPr lang="de-CH" dirty="0" err="1"/>
              <a:t>Flushes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saline</a:t>
            </a:r>
            <a:r>
              <a:rPr lang="de-CH" dirty="0"/>
              <a:t>, </a:t>
            </a:r>
            <a:r>
              <a:rPr lang="de-CH" dirty="0" err="1"/>
              <a:t>as</a:t>
            </a:r>
            <a:r>
              <a:rPr lang="de-CH" dirty="0"/>
              <a:t> per </a:t>
            </a:r>
            <a:r>
              <a:rPr lang="de-CH" dirty="0" err="1"/>
              <a:t>system</a:t>
            </a:r>
            <a:r>
              <a:rPr lang="de-CH" dirty="0"/>
              <a:t>]</a:t>
            </a:r>
          </a:p>
          <a:p>
            <a:r>
              <a:rPr lang="de-CH" dirty="0"/>
              <a:t>                                        ↓</a:t>
            </a:r>
          </a:p>
          <a:p>
            <a:r>
              <a:rPr lang="de-CH" dirty="0"/>
              <a:t>               [System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timer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2-minute </a:t>
            </a:r>
            <a:r>
              <a:rPr lang="de-CH" dirty="0" err="1"/>
              <a:t>reassessment</a:t>
            </a:r>
            <a:r>
              <a:rPr lang="de-CH" dirty="0"/>
              <a:t>]</a:t>
            </a:r>
          </a:p>
          <a:p>
            <a:r>
              <a:rPr lang="de-CH" dirty="0"/>
              <a:t>                                        ↓</a:t>
            </a:r>
          </a:p>
          <a:p>
            <a:r>
              <a:rPr lang="de-CH" dirty="0"/>
              <a:t>              [</a:t>
            </a:r>
            <a:r>
              <a:rPr lang="de-CH" dirty="0" err="1"/>
              <a:t>Cardiac</a:t>
            </a:r>
            <a:r>
              <a:rPr lang="de-CH" dirty="0"/>
              <a:t> Monitor </a:t>
            </a:r>
            <a:r>
              <a:rPr lang="de-CH" dirty="0" err="1"/>
              <a:t>reassessment</a:t>
            </a:r>
            <a:r>
              <a:rPr lang="de-CH" dirty="0"/>
              <a:t>: still PEA]</a:t>
            </a:r>
          </a:p>
          <a:p>
            <a:r>
              <a:rPr lang="de-CH" dirty="0"/>
              <a:t>                                        ↓</a:t>
            </a:r>
          </a:p>
          <a:p>
            <a:r>
              <a:rPr lang="de-CH" dirty="0"/>
              <a:t>        [System </a:t>
            </a:r>
            <a:r>
              <a:rPr lang="de-CH" dirty="0" err="1"/>
              <a:t>prompts</a:t>
            </a:r>
            <a:r>
              <a:rPr lang="de-CH" dirty="0"/>
              <a:t>: </a:t>
            </a:r>
            <a:r>
              <a:rPr lang="de-CH" dirty="0" err="1"/>
              <a:t>continue</a:t>
            </a:r>
            <a:r>
              <a:rPr lang="de-CH" dirty="0"/>
              <a:t> CPR, </a:t>
            </a:r>
            <a:r>
              <a:rPr lang="de-CH" dirty="0" err="1"/>
              <a:t>prepare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adrenaline</a:t>
            </a:r>
            <a:r>
              <a:rPr lang="de-CH" dirty="0"/>
              <a:t> dose]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1CBE6-8CB4-4BB5-AB6B-32E2495A051D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5123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 [Maya in PICU post-</a:t>
            </a:r>
            <a:r>
              <a:rPr lang="de-CH" dirty="0" err="1"/>
              <a:t>surgery</a:t>
            </a:r>
            <a:r>
              <a:rPr lang="de-CH" dirty="0"/>
              <a:t>]</a:t>
            </a:r>
          </a:p>
          <a:p>
            <a:r>
              <a:rPr lang="de-CH" dirty="0"/>
              <a:t>                                       ↓</a:t>
            </a:r>
          </a:p>
          <a:p>
            <a:r>
              <a:rPr lang="de-CH" dirty="0"/>
              <a:t>                            [</a:t>
            </a:r>
            <a:r>
              <a:rPr lang="de-CH" dirty="0" err="1"/>
              <a:t>Bedside</a:t>
            </a:r>
            <a:r>
              <a:rPr lang="de-CH" dirty="0"/>
              <a:t> Monitor </a:t>
            </a:r>
            <a:r>
              <a:rPr lang="de-CH" dirty="0" err="1"/>
              <a:t>alarms</a:t>
            </a:r>
            <a:r>
              <a:rPr lang="de-CH" dirty="0"/>
              <a:t>: VF]</a:t>
            </a:r>
          </a:p>
          <a:p>
            <a:r>
              <a:rPr lang="de-CH" dirty="0"/>
              <a:t>                                       ↓</a:t>
            </a:r>
          </a:p>
          <a:p>
            <a:r>
              <a:rPr lang="de-CH" dirty="0"/>
              <a:t>                 [Lea </a:t>
            </a:r>
            <a:r>
              <a:rPr lang="de-CH" dirty="0" err="1"/>
              <a:t>starts</a:t>
            </a:r>
            <a:r>
              <a:rPr lang="de-CH" dirty="0"/>
              <a:t> </a:t>
            </a:r>
            <a:r>
              <a:rPr lang="de-CH" dirty="0" err="1"/>
              <a:t>chest</a:t>
            </a:r>
            <a:r>
              <a:rPr lang="de-CH" dirty="0"/>
              <a:t> </a:t>
            </a:r>
            <a:r>
              <a:rPr lang="de-CH" dirty="0" err="1"/>
              <a:t>compressions</a:t>
            </a:r>
            <a:r>
              <a:rPr lang="de-CH" dirty="0"/>
              <a:t>,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help</a:t>
            </a:r>
            <a:r>
              <a:rPr lang="de-CH" dirty="0"/>
              <a:t>]</a:t>
            </a:r>
          </a:p>
          <a:p>
            <a:r>
              <a:rPr lang="de-CH" dirty="0"/>
              <a:t>                                       ↓</a:t>
            </a:r>
          </a:p>
          <a:p>
            <a:r>
              <a:rPr lang="de-CH" dirty="0"/>
              <a:t>            [Dr. Patrick, Dr. Astrid, Mick </a:t>
            </a:r>
            <a:r>
              <a:rPr lang="de-CH" dirty="0" err="1"/>
              <a:t>arrive</a:t>
            </a:r>
            <a:r>
              <a:rPr lang="de-CH" dirty="0"/>
              <a:t> at </a:t>
            </a:r>
            <a:r>
              <a:rPr lang="de-CH" dirty="0" err="1"/>
              <a:t>bedside</a:t>
            </a:r>
            <a:r>
              <a:rPr lang="de-CH" dirty="0"/>
              <a:t>]</a:t>
            </a:r>
          </a:p>
          <a:p>
            <a:r>
              <a:rPr lang="de-CH" dirty="0"/>
              <a:t>                                       ↓</a:t>
            </a:r>
          </a:p>
          <a:p>
            <a:r>
              <a:rPr lang="de-CH" dirty="0"/>
              <a:t>         ┌────────────────────────────────────────────────────┐</a:t>
            </a:r>
          </a:p>
          <a:p>
            <a:r>
              <a:rPr lang="de-CH" dirty="0"/>
              <a:t>         │                                                    │</a:t>
            </a:r>
          </a:p>
          <a:p>
            <a:r>
              <a:rPr lang="de-CH" dirty="0"/>
              <a:t>         │  [Mick]                                            │</a:t>
            </a:r>
          </a:p>
          <a:p>
            <a:r>
              <a:rPr lang="de-CH" dirty="0"/>
              <a:t>         │  [</a:t>
            </a:r>
            <a:r>
              <a:rPr lang="de-CH" dirty="0" err="1"/>
              <a:t>Ventilates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bag-mask</a:t>
            </a:r>
            <a:r>
              <a:rPr lang="de-CH" dirty="0"/>
              <a:t>, 100% </a:t>
            </a:r>
            <a:r>
              <a:rPr lang="de-CH" dirty="0" err="1"/>
              <a:t>oxygen</a:t>
            </a:r>
            <a:r>
              <a:rPr lang="de-CH" dirty="0"/>
              <a:t>]           │</a:t>
            </a:r>
          </a:p>
          <a:p>
            <a:r>
              <a:rPr lang="de-CH" dirty="0"/>
              <a:t>         │                                                    │</a:t>
            </a:r>
          </a:p>
          <a:p>
            <a:r>
              <a:rPr lang="de-CH" dirty="0"/>
              <a:t>         │  [Dr. Astrid]                                      │</a:t>
            </a:r>
          </a:p>
          <a:p>
            <a:r>
              <a:rPr lang="de-CH" dirty="0"/>
              <a:t>         │  [</a:t>
            </a:r>
            <a:r>
              <a:rPr lang="de-CH" dirty="0" err="1"/>
              <a:t>Prepares</a:t>
            </a:r>
            <a:r>
              <a:rPr lang="de-CH" dirty="0"/>
              <a:t> </a:t>
            </a:r>
            <a:r>
              <a:rPr lang="de-CH" dirty="0" err="1"/>
              <a:t>defibrillator</a:t>
            </a:r>
            <a:r>
              <a:rPr lang="de-CH" dirty="0"/>
              <a:t>, </a:t>
            </a:r>
            <a:r>
              <a:rPr lang="de-CH" dirty="0" err="1"/>
              <a:t>attaches</a:t>
            </a:r>
            <a:r>
              <a:rPr lang="de-CH" dirty="0"/>
              <a:t> </a:t>
            </a:r>
            <a:r>
              <a:rPr lang="de-CH" dirty="0" err="1"/>
              <a:t>pads</a:t>
            </a:r>
            <a:r>
              <a:rPr lang="de-CH" dirty="0"/>
              <a:t>]           │</a:t>
            </a:r>
          </a:p>
          <a:p>
            <a:r>
              <a:rPr lang="de-CH" dirty="0"/>
              <a:t>         └────────────────────────────────────────────────────┘</a:t>
            </a:r>
          </a:p>
          <a:p>
            <a:r>
              <a:rPr lang="de-CH" dirty="0"/>
              <a:t>                                       ↓</a:t>
            </a:r>
          </a:p>
          <a:p>
            <a:r>
              <a:rPr lang="de-CH" dirty="0"/>
              <a:t>               [Dr. Patrick </a:t>
            </a:r>
            <a:r>
              <a:rPr lang="de-CH" dirty="0" err="1"/>
              <a:t>uses</a:t>
            </a:r>
            <a:r>
              <a:rPr lang="de-CH" dirty="0"/>
              <a:t> digital </a:t>
            </a:r>
            <a:r>
              <a:rPr lang="de-CH" dirty="0" err="1"/>
              <a:t>assist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]</a:t>
            </a:r>
          </a:p>
          <a:p>
            <a:r>
              <a:rPr lang="de-CH" dirty="0"/>
              <a:t>                        [</a:t>
            </a:r>
            <a:r>
              <a:rPr lang="de-CH" dirty="0" err="1"/>
              <a:t>Follows</a:t>
            </a:r>
            <a:r>
              <a:rPr lang="de-CH" dirty="0"/>
              <a:t> PALS </a:t>
            </a:r>
            <a:r>
              <a:rPr lang="de-CH" dirty="0" err="1"/>
              <a:t>protocol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VF]</a:t>
            </a:r>
          </a:p>
          <a:p>
            <a:r>
              <a:rPr lang="de-CH" dirty="0"/>
              <a:t>                     [Enters </a:t>
            </a:r>
            <a:r>
              <a:rPr lang="de-CH" dirty="0" err="1"/>
              <a:t>Maya’s</a:t>
            </a:r>
            <a:r>
              <a:rPr lang="de-CH" dirty="0"/>
              <a:t> </a:t>
            </a:r>
            <a:r>
              <a:rPr lang="de-CH" dirty="0" err="1"/>
              <a:t>weight</a:t>
            </a:r>
            <a:r>
              <a:rPr lang="de-CH" dirty="0"/>
              <a:t>: 26 kg]</a:t>
            </a:r>
          </a:p>
          <a:p>
            <a:r>
              <a:rPr lang="de-CH" dirty="0"/>
              <a:t>                                       ↓</a:t>
            </a:r>
          </a:p>
          <a:p>
            <a:r>
              <a:rPr lang="de-CH" dirty="0"/>
              <a:t>              [System </a:t>
            </a:r>
            <a:r>
              <a:rPr lang="de-CH" dirty="0" err="1"/>
              <a:t>prompts</a:t>
            </a:r>
            <a:r>
              <a:rPr lang="de-CH" dirty="0"/>
              <a:t>: Charge </a:t>
            </a:r>
            <a:r>
              <a:rPr lang="de-CH" dirty="0" err="1"/>
              <a:t>defibrillator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104 J]</a:t>
            </a:r>
          </a:p>
          <a:p>
            <a:r>
              <a:rPr lang="de-CH" dirty="0"/>
              <a:t>                 [</a:t>
            </a:r>
            <a:r>
              <a:rPr lang="de-CH" dirty="0" err="1"/>
              <a:t>Ensure</a:t>
            </a:r>
            <a:r>
              <a:rPr lang="de-CH" dirty="0"/>
              <a:t> all </a:t>
            </a:r>
            <a:r>
              <a:rPr lang="de-CH" dirty="0" err="1"/>
              <a:t>rescuers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clear</a:t>
            </a:r>
            <a:r>
              <a:rPr lang="de-CH" dirty="0"/>
              <a:t>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shock</a:t>
            </a:r>
            <a:r>
              <a:rPr lang="de-CH" dirty="0"/>
              <a:t>]</a:t>
            </a:r>
          </a:p>
          <a:p>
            <a:r>
              <a:rPr lang="de-CH" dirty="0"/>
              <a:t>                                       ↓</a:t>
            </a:r>
          </a:p>
          <a:p>
            <a:r>
              <a:rPr lang="de-CH" dirty="0"/>
              <a:t>               [Dr. Astrid </a:t>
            </a:r>
            <a:r>
              <a:rPr lang="de-CH" dirty="0" err="1"/>
              <a:t>charges</a:t>
            </a:r>
            <a:r>
              <a:rPr lang="de-CH" dirty="0"/>
              <a:t> </a:t>
            </a:r>
            <a:r>
              <a:rPr lang="de-CH" dirty="0" err="1"/>
              <a:t>defibrillator</a:t>
            </a:r>
            <a:r>
              <a:rPr lang="de-CH" dirty="0"/>
              <a:t>, </a:t>
            </a:r>
            <a:r>
              <a:rPr lang="de-CH" dirty="0" err="1"/>
              <a:t>counts</a:t>
            </a:r>
            <a:r>
              <a:rPr lang="de-CH" dirty="0"/>
              <a:t> down]</a:t>
            </a:r>
          </a:p>
          <a:p>
            <a:r>
              <a:rPr lang="de-CH" dirty="0"/>
              <a:t>                      [</a:t>
            </a:r>
            <a:r>
              <a:rPr lang="de-CH" dirty="0" err="1"/>
              <a:t>Compressions</a:t>
            </a:r>
            <a:r>
              <a:rPr lang="de-CH" dirty="0"/>
              <a:t> </a:t>
            </a:r>
            <a:r>
              <a:rPr lang="de-CH" dirty="0" err="1"/>
              <a:t>paused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shock</a:t>
            </a:r>
            <a:r>
              <a:rPr lang="de-CH" dirty="0"/>
              <a:t>]</a:t>
            </a:r>
          </a:p>
          <a:p>
            <a:r>
              <a:rPr lang="de-CH" dirty="0"/>
              <a:t>                                       ↓</a:t>
            </a:r>
          </a:p>
          <a:p>
            <a:r>
              <a:rPr lang="de-CH" dirty="0"/>
              <a:t>                      [Dr. Astrid </a:t>
            </a:r>
            <a:r>
              <a:rPr lang="de-CH" dirty="0" err="1"/>
              <a:t>delivers</a:t>
            </a:r>
            <a:r>
              <a:rPr lang="de-CH" dirty="0"/>
              <a:t> </a:t>
            </a:r>
            <a:r>
              <a:rPr lang="de-CH" dirty="0" err="1"/>
              <a:t>shock</a:t>
            </a:r>
            <a:r>
              <a:rPr lang="de-CH" dirty="0"/>
              <a:t>]</a:t>
            </a:r>
          </a:p>
          <a:p>
            <a:r>
              <a:rPr lang="de-CH" dirty="0"/>
              <a:t>                     [System </a:t>
            </a:r>
            <a:r>
              <a:rPr lang="de-CH" dirty="0" err="1"/>
              <a:t>prompts</a:t>
            </a:r>
            <a:r>
              <a:rPr lang="de-CH" dirty="0"/>
              <a:t>: </a:t>
            </a:r>
            <a:r>
              <a:rPr lang="de-CH" dirty="0" err="1"/>
              <a:t>Resume</a:t>
            </a:r>
            <a:r>
              <a:rPr lang="de-CH" dirty="0"/>
              <a:t> CPR]</a:t>
            </a:r>
          </a:p>
          <a:p>
            <a:r>
              <a:rPr lang="de-CH" dirty="0"/>
              <a:t>                                       ↓</a:t>
            </a:r>
          </a:p>
          <a:p>
            <a:r>
              <a:rPr lang="de-CH" dirty="0"/>
              <a:t>                       [After 2 </a:t>
            </a:r>
            <a:r>
              <a:rPr lang="de-CH" dirty="0" err="1"/>
              <a:t>minutes</a:t>
            </a:r>
            <a:r>
              <a:rPr lang="de-CH" dirty="0"/>
              <a:t>: </a:t>
            </a:r>
            <a:r>
              <a:rPr lang="de-CH" dirty="0" err="1"/>
              <a:t>reassess</a:t>
            </a:r>
            <a:r>
              <a:rPr lang="de-CH" dirty="0"/>
              <a:t> </a:t>
            </a:r>
            <a:r>
              <a:rPr lang="de-CH" dirty="0" err="1"/>
              <a:t>rhythm</a:t>
            </a:r>
            <a:r>
              <a:rPr lang="de-CH" dirty="0"/>
              <a:t>]</a:t>
            </a:r>
          </a:p>
          <a:p>
            <a:r>
              <a:rPr lang="de-CH" dirty="0"/>
              <a:t>                                       ↓</a:t>
            </a:r>
          </a:p>
          <a:p>
            <a:r>
              <a:rPr lang="de-CH" dirty="0"/>
              <a:t>                         [Rhythm: Persistent VF]</a:t>
            </a:r>
          </a:p>
          <a:p>
            <a:r>
              <a:rPr lang="de-CH" dirty="0"/>
              <a:t>              [System </a:t>
            </a:r>
            <a:r>
              <a:rPr lang="de-CH" dirty="0" err="1"/>
              <a:t>advises</a:t>
            </a:r>
            <a:r>
              <a:rPr lang="de-CH" dirty="0"/>
              <a:t>: </a:t>
            </a:r>
            <a:r>
              <a:rPr lang="de-CH" dirty="0" err="1"/>
              <a:t>Administer</a:t>
            </a:r>
            <a:r>
              <a:rPr lang="de-CH" dirty="0"/>
              <a:t> </a:t>
            </a:r>
            <a:r>
              <a:rPr lang="de-CH" dirty="0" err="1"/>
              <a:t>medications</a:t>
            </a:r>
            <a:r>
              <a:rPr lang="de-CH" dirty="0"/>
              <a:t>]</a:t>
            </a:r>
          </a:p>
          <a:p>
            <a:r>
              <a:rPr lang="de-CH" dirty="0"/>
              <a:t>                   [260 </a:t>
            </a:r>
            <a:r>
              <a:rPr lang="de-CH" dirty="0" err="1"/>
              <a:t>mcg</a:t>
            </a:r>
            <a:r>
              <a:rPr lang="de-CH" dirty="0"/>
              <a:t> </a:t>
            </a:r>
            <a:r>
              <a:rPr lang="de-CH" dirty="0" err="1"/>
              <a:t>adrenaline</a:t>
            </a:r>
            <a:r>
              <a:rPr lang="de-CH" dirty="0"/>
              <a:t> (10 </a:t>
            </a:r>
            <a:r>
              <a:rPr lang="de-CH" dirty="0" err="1"/>
              <a:t>mcg</a:t>
            </a:r>
            <a:r>
              <a:rPr lang="de-CH" dirty="0"/>
              <a:t>/kg)]</a:t>
            </a:r>
          </a:p>
          <a:p>
            <a:r>
              <a:rPr lang="de-CH" dirty="0"/>
              <a:t>                   [130 mg </a:t>
            </a:r>
            <a:r>
              <a:rPr lang="de-CH" dirty="0" err="1"/>
              <a:t>amiodarone</a:t>
            </a:r>
            <a:r>
              <a:rPr lang="de-CH" dirty="0"/>
              <a:t> (5 mg/kg)]</a:t>
            </a:r>
          </a:p>
          <a:p>
            <a:r>
              <a:rPr lang="de-CH" dirty="0"/>
              <a:t>                         [</a:t>
            </a:r>
            <a:r>
              <a:rPr lang="de-CH" dirty="0" err="1"/>
              <a:t>Followed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saline</a:t>
            </a:r>
            <a:r>
              <a:rPr lang="de-CH" dirty="0"/>
              <a:t> </a:t>
            </a:r>
            <a:r>
              <a:rPr lang="de-CH" dirty="0" err="1"/>
              <a:t>flush</a:t>
            </a:r>
            <a:r>
              <a:rPr lang="de-CH" dirty="0"/>
              <a:t>]</a:t>
            </a:r>
          </a:p>
          <a:p>
            <a:r>
              <a:rPr lang="de-CH" dirty="0"/>
              <a:t>                                       ↓</a:t>
            </a:r>
          </a:p>
          <a:p>
            <a:r>
              <a:rPr lang="de-CH" dirty="0"/>
              <a:t>                          [Team </a:t>
            </a:r>
            <a:r>
              <a:rPr lang="de-CH" dirty="0" err="1"/>
              <a:t>prepares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shock</a:t>
            </a:r>
            <a:r>
              <a:rPr lang="de-CH" dirty="0"/>
              <a:t>]</a:t>
            </a:r>
          </a:p>
          <a:p>
            <a:r>
              <a:rPr lang="de-CH" dirty="0"/>
              <a:t>                                       ↓</a:t>
            </a:r>
          </a:p>
          <a:p>
            <a:r>
              <a:rPr lang="de-CH" dirty="0"/>
              <a:t>                  [After </a:t>
            </a:r>
            <a:r>
              <a:rPr lang="de-CH" dirty="0" err="1"/>
              <a:t>third</a:t>
            </a:r>
            <a:r>
              <a:rPr lang="de-CH" dirty="0"/>
              <a:t> </a:t>
            </a:r>
            <a:r>
              <a:rPr lang="de-CH" dirty="0" err="1"/>
              <a:t>shock</a:t>
            </a:r>
            <a:r>
              <a:rPr lang="de-CH" dirty="0"/>
              <a:t>: </a:t>
            </a:r>
            <a:r>
              <a:rPr lang="de-CH" dirty="0" err="1"/>
              <a:t>rhythm</a:t>
            </a:r>
            <a:r>
              <a:rPr lang="de-CH" dirty="0"/>
              <a:t> </a:t>
            </a:r>
            <a:r>
              <a:rPr lang="de-CH" dirty="0" err="1"/>
              <a:t>changes</a:t>
            </a:r>
            <a:r>
              <a:rPr lang="de-CH" dirty="0"/>
              <a:t>]</a:t>
            </a:r>
          </a:p>
          <a:p>
            <a:r>
              <a:rPr lang="de-CH" dirty="0"/>
              <a:t>                          [</a:t>
            </a:r>
            <a:r>
              <a:rPr lang="de-CH" dirty="0" err="1"/>
              <a:t>Organized</a:t>
            </a:r>
            <a:r>
              <a:rPr lang="de-CH" dirty="0"/>
              <a:t> </a:t>
            </a:r>
            <a:r>
              <a:rPr lang="de-CH" dirty="0" err="1"/>
              <a:t>rhythm</a:t>
            </a:r>
            <a:r>
              <a:rPr lang="de-CH" dirty="0"/>
              <a:t>]</a:t>
            </a:r>
          </a:p>
          <a:p>
            <a:r>
              <a:rPr lang="de-CH" dirty="0"/>
              <a:t>          [ROSC </a:t>
            </a:r>
            <a:r>
              <a:rPr lang="de-CH" dirty="0" err="1"/>
              <a:t>indicated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improved</a:t>
            </a:r>
            <a:r>
              <a:rPr lang="de-CH" dirty="0"/>
              <a:t> etCO2 and </a:t>
            </a:r>
            <a:r>
              <a:rPr lang="de-CH" dirty="0" err="1"/>
              <a:t>spontaneous</a:t>
            </a:r>
            <a:r>
              <a:rPr lang="de-CH" dirty="0"/>
              <a:t> </a:t>
            </a:r>
            <a:r>
              <a:rPr lang="de-CH" dirty="0" err="1"/>
              <a:t>breathing</a:t>
            </a:r>
            <a:r>
              <a:rPr lang="de-CH" dirty="0"/>
              <a:t>]</a:t>
            </a:r>
          </a:p>
          <a:p>
            <a:r>
              <a:rPr lang="de-CH" dirty="0"/>
              <a:t>                                       ↓</a:t>
            </a:r>
          </a:p>
          <a:p>
            <a:r>
              <a:rPr lang="de-CH" dirty="0"/>
              <a:t>              [Digital </a:t>
            </a:r>
            <a:r>
              <a:rPr lang="de-CH" dirty="0" err="1"/>
              <a:t>assist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: Post-ROSC care </a:t>
            </a:r>
            <a:r>
              <a:rPr lang="de-CH" dirty="0" err="1"/>
              <a:t>guidelines</a:t>
            </a:r>
            <a:r>
              <a:rPr lang="de-CH" dirty="0"/>
              <a:t>]</a:t>
            </a:r>
          </a:p>
          <a:p>
            <a:r>
              <a:rPr lang="de-CH" dirty="0"/>
              <a:t>               [</a:t>
            </a:r>
            <a:r>
              <a:rPr lang="de-CH" dirty="0" err="1"/>
              <a:t>Titrate</a:t>
            </a:r>
            <a:r>
              <a:rPr lang="de-CH" dirty="0"/>
              <a:t> </a:t>
            </a:r>
            <a:r>
              <a:rPr lang="de-CH" dirty="0" err="1"/>
              <a:t>oxygen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maintain</a:t>
            </a:r>
            <a:r>
              <a:rPr lang="de-CH" dirty="0"/>
              <a:t> SpO2 94-98%]</a:t>
            </a:r>
          </a:p>
          <a:p>
            <a:r>
              <a:rPr lang="de-CH" dirty="0"/>
              <a:t>                 [</a:t>
            </a:r>
            <a:r>
              <a:rPr lang="de-CH" dirty="0" err="1"/>
              <a:t>Closely</a:t>
            </a:r>
            <a:r>
              <a:rPr lang="de-CH" dirty="0"/>
              <a:t> monitor </a:t>
            </a:r>
            <a:r>
              <a:rPr lang="de-CH" dirty="0" err="1"/>
              <a:t>Maya’s</a:t>
            </a:r>
            <a:r>
              <a:rPr lang="de-CH" dirty="0"/>
              <a:t> vital </a:t>
            </a:r>
            <a:r>
              <a:rPr lang="de-CH" dirty="0" err="1"/>
              <a:t>signs</a:t>
            </a:r>
            <a:r>
              <a:rPr lang="de-CH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1CBE6-8CB4-4BB5-AB6B-32E2495A051D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3529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1CBE6-8CB4-4BB5-AB6B-32E2495A051D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9593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1CBE6-8CB4-4BB5-AB6B-32E2495A051D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932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 tailored the form for pediatric life support and included various sections and data fields to capture essential information during the clinical decision-making processes</a:t>
            </a:r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1CBE6-8CB4-4BB5-AB6B-32E2495A051D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557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8.sv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3.png"/><Relationship Id="rId5" Type="http://schemas.openxmlformats.org/officeDocument/2006/relationships/image" Target="../media/image40.svg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2.sv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3.svg"/><Relationship Id="rId10" Type="http://schemas.openxmlformats.org/officeDocument/2006/relationships/image" Target="../media/image47.png"/><Relationship Id="rId4" Type="http://schemas.openxmlformats.org/officeDocument/2006/relationships/image" Target="../media/image2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52.png"/><Relationship Id="rId5" Type="http://schemas.openxmlformats.org/officeDocument/2006/relationships/image" Target="../media/image21.png"/><Relationship Id="rId10" Type="http://schemas.openxmlformats.org/officeDocument/2006/relationships/image" Target="../media/image51.png"/><Relationship Id="rId4" Type="http://schemas.openxmlformats.org/officeDocument/2006/relationships/image" Target="../media/image32.sv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2.sv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3.svg"/><Relationship Id="rId4" Type="http://schemas.openxmlformats.org/officeDocument/2006/relationships/image" Target="../media/image21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10" Type="http://schemas.openxmlformats.org/officeDocument/2006/relationships/image" Target="../media/image58.svg"/><Relationship Id="rId4" Type="http://schemas.openxmlformats.org/officeDocument/2006/relationships/image" Target="../media/image14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6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6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.png"/><Relationship Id="rId4" Type="http://schemas.openxmlformats.org/officeDocument/2006/relationships/hyperlink" Target="https://ee-eu.kobotoolbox.org/x/DpSC1aXV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2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7.png"/><Relationship Id="rId5" Type="http://schemas.openxmlformats.org/officeDocument/2006/relationships/image" Target="../media/image24.jpe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.sv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29.png"/><Relationship Id="rId5" Type="http://schemas.openxmlformats.org/officeDocument/2006/relationships/image" Target="../media/image21.png"/><Relationship Id="rId10" Type="http://schemas.openxmlformats.org/officeDocument/2006/relationships/image" Target="../media/image36.png"/><Relationship Id="rId4" Type="http://schemas.openxmlformats.org/officeDocument/2006/relationships/image" Target="../media/image32.svg"/><Relationship Id="rId9" Type="http://schemas.openxmlformats.org/officeDocument/2006/relationships/image" Target="../media/image35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23044" y="1021503"/>
            <a:ext cx="13070512" cy="7169912"/>
            <a:chOff x="0" y="0"/>
            <a:chExt cx="2378837" cy="108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8837" cy="1082548"/>
            </a:xfrm>
            <a:custGeom>
              <a:avLst/>
              <a:gdLst/>
              <a:ahLst/>
              <a:cxnLst/>
              <a:rect l="l" t="t" r="r" b="b"/>
              <a:pathLst>
                <a:path w="2378837" h="1082548">
                  <a:moveTo>
                    <a:pt x="11143" y="0"/>
                  </a:moveTo>
                  <a:lnTo>
                    <a:pt x="2367694" y="0"/>
                  </a:lnTo>
                  <a:cubicBezTo>
                    <a:pt x="2370649" y="0"/>
                    <a:pt x="2373483" y="1174"/>
                    <a:pt x="2375573" y="3264"/>
                  </a:cubicBezTo>
                  <a:cubicBezTo>
                    <a:pt x="2377663" y="5353"/>
                    <a:pt x="2378837" y="8188"/>
                    <a:pt x="2378837" y="11143"/>
                  </a:cubicBezTo>
                  <a:lnTo>
                    <a:pt x="2378837" y="1071405"/>
                  </a:lnTo>
                  <a:cubicBezTo>
                    <a:pt x="2378837" y="1077559"/>
                    <a:pt x="2373848" y="1082548"/>
                    <a:pt x="2367694" y="1082548"/>
                  </a:cubicBezTo>
                  <a:lnTo>
                    <a:pt x="11143" y="1082548"/>
                  </a:lnTo>
                  <a:cubicBezTo>
                    <a:pt x="8188" y="1082548"/>
                    <a:pt x="5353" y="1081374"/>
                    <a:pt x="3264" y="1079284"/>
                  </a:cubicBezTo>
                  <a:cubicBezTo>
                    <a:pt x="1174" y="1077194"/>
                    <a:pt x="0" y="1074360"/>
                    <a:pt x="0" y="1071405"/>
                  </a:cubicBezTo>
                  <a:lnTo>
                    <a:pt x="0" y="11143"/>
                  </a:lnTo>
                  <a:cubicBezTo>
                    <a:pt x="0" y="8188"/>
                    <a:pt x="1174" y="5353"/>
                    <a:pt x="3264" y="3264"/>
                  </a:cubicBezTo>
                  <a:cubicBezTo>
                    <a:pt x="5353" y="1174"/>
                    <a:pt x="8188" y="0"/>
                    <a:pt x="111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5066D"/>
              </a:solidFill>
              <a:prstDash val="solid"/>
              <a:miter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8837" cy="11206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5041496" y="5143500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6" name="Freeform 6"/>
          <p:cNvSpPr/>
          <p:nvPr/>
        </p:nvSpPr>
        <p:spPr>
          <a:xfrm>
            <a:off x="9646694" y="-5118275"/>
            <a:ext cx="10814011" cy="10814011"/>
          </a:xfrm>
          <a:custGeom>
            <a:avLst/>
            <a:gdLst/>
            <a:ahLst/>
            <a:cxnLst/>
            <a:rect l="l" t="t" r="r" b="b"/>
            <a:pathLst>
              <a:path w="10814011" h="10814011">
                <a:moveTo>
                  <a:pt x="0" y="0"/>
                </a:moveTo>
                <a:lnTo>
                  <a:pt x="10814011" y="0"/>
                </a:lnTo>
                <a:lnTo>
                  <a:pt x="10814011" y="10814011"/>
                </a:lnTo>
                <a:lnTo>
                  <a:pt x="0" y="10814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7" name="TextBox 7"/>
          <p:cNvSpPr txBox="1"/>
          <p:nvPr/>
        </p:nvSpPr>
        <p:spPr>
          <a:xfrm>
            <a:off x="3467100" y="1952719"/>
            <a:ext cx="11582400" cy="5307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  <a:spcBef>
                <a:spcPct val="0"/>
              </a:spcBef>
            </a:pPr>
            <a:r>
              <a:rPr lang="en-US" sz="8525" u="none" strike="noStrike">
                <a:solidFill>
                  <a:srgbClr val="05066D"/>
                </a:solidFill>
                <a:latin typeface="Poppins Ultra-Bold"/>
              </a:rPr>
              <a:t>A Clinical Decision Support System -</a:t>
            </a:r>
            <a:r>
              <a:rPr lang="en-US" sz="8525" u="none" strike="noStrike" err="1">
                <a:solidFill>
                  <a:srgbClr val="05066D"/>
                </a:solidFill>
                <a:latin typeface="Poppins Ultra-Bold"/>
              </a:rPr>
              <a:t>Paediatric</a:t>
            </a:r>
            <a:r>
              <a:rPr lang="en-US" sz="8525" u="none" strike="noStrike">
                <a:solidFill>
                  <a:srgbClr val="05066D"/>
                </a:solidFill>
                <a:latin typeface="Poppins Ultra-Bold"/>
              </a:rPr>
              <a:t> Life Support</a:t>
            </a:r>
          </a:p>
        </p:txBody>
      </p:sp>
      <p:sp>
        <p:nvSpPr>
          <p:cNvPr id="8" name="Freeform 8"/>
          <p:cNvSpPr/>
          <p:nvPr/>
        </p:nvSpPr>
        <p:spPr>
          <a:xfrm>
            <a:off x="609600" y="296847"/>
            <a:ext cx="706536" cy="797547"/>
          </a:xfrm>
          <a:custGeom>
            <a:avLst/>
            <a:gdLst/>
            <a:ahLst/>
            <a:cxnLst/>
            <a:rect l="l" t="t" r="r" b="b"/>
            <a:pathLst>
              <a:path w="706536" h="797547">
                <a:moveTo>
                  <a:pt x="0" y="0"/>
                </a:moveTo>
                <a:lnTo>
                  <a:pt x="706536" y="0"/>
                </a:lnTo>
                <a:lnTo>
                  <a:pt x="706536" y="797547"/>
                </a:lnTo>
                <a:lnTo>
                  <a:pt x="0" y="797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9" name="Group 9"/>
          <p:cNvGrpSpPr/>
          <p:nvPr/>
        </p:nvGrpSpPr>
        <p:grpSpPr>
          <a:xfrm>
            <a:off x="495300" y="8549513"/>
            <a:ext cx="17297400" cy="1089787"/>
            <a:chOff x="0" y="-38100"/>
            <a:chExt cx="1872469" cy="2061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72469" cy="168037"/>
            </a:xfrm>
            <a:custGeom>
              <a:avLst/>
              <a:gdLst/>
              <a:ahLst/>
              <a:cxnLst/>
              <a:rect l="l" t="t" r="r" b="b"/>
              <a:pathLst>
                <a:path w="1872469" h="168037">
                  <a:moveTo>
                    <a:pt x="18512" y="0"/>
                  </a:moveTo>
                  <a:lnTo>
                    <a:pt x="1853957" y="0"/>
                  </a:lnTo>
                  <a:cubicBezTo>
                    <a:pt x="1864181" y="0"/>
                    <a:pt x="1872469" y="8288"/>
                    <a:pt x="1872469" y="18512"/>
                  </a:cubicBezTo>
                  <a:lnTo>
                    <a:pt x="1872469" y="149525"/>
                  </a:lnTo>
                  <a:cubicBezTo>
                    <a:pt x="1872469" y="159749"/>
                    <a:pt x="1864181" y="168037"/>
                    <a:pt x="1853957" y="168037"/>
                  </a:cubicBezTo>
                  <a:lnTo>
                    <a:pt x="18512" y="168037"/>
                  </a:lnTo>
                  <a:cubicBezTo>
                    <a:pt x="8288" y="168037"/>
                    <a:pt x="0" y="159749"/>
                    <a:pt x="0" y="149525"/>
                  </a:cubicBezTo>
                  <a:lnTo>
                    <a:pt x="0" y="18512"/>
                  </a:lnTo>
                  <a:cubicBezTo>
                    <a:pt x="0" y="8288"/>
                    <a:pt x="8288" y="0"/>
                    <a:pt x="18512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  <p:txBody>
            <a:bodyPr anchor="ctr"/>
            <a:lstStyle/>
            <a:p>
              <a:endParaRPr lang="de-CH" b="1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872469" cy="206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r>
                <a:rPr lang="en-US" sz="2400" b="1">
                  <a:solidFill>
                    <a:srgbClr val="FFFFFF"/>
                  </a:solidFill>
                  <a:latin typeface="Canva Sans"/>
                </a:rPr>
                <a:t>Presented by Sebastian Fernandez, Magdalena </a:t>
              </a:r>
              <a:r>
                <a:rPr lang="en-US" sz="2400" b="1" err="1">
                  <a:solidFill>
                    <a:srgbClr val="FFFFFF"/>
                  </a:solidFill>
                  <a:latin typeface="Canva Sans"/>
                </a:rPr>
                <a:t>Hardegger</a:t>
              </a:r>
              <a:r>
                <a:rPr lang="en-US" sz="2400" b="1">
                  <a:solidFill>
                    <a:srgbClr val="FFFFFF"/>
                  </a:solidFill>
                  <a:latin typeface="Canva Sans"/>
                </a:rPr>
                <a:t>, Albertine </a:t>
              </a:r>
              <a:r>
                <a:rPr lang="en-US" sz="2400" b="1" err="1">
                  <a:solidFill>
                    <a:srgbClr val="FFFFFF"/>
                  </a:solidFill>
                  <a:latin typeface="Canva Sans"/>
                </a:rPr>
                <a:t>Karsies</a:t>
              </a:r>
              <a:r>
                <a:rPr lang="en-US" sz="2400" b="1">
                  <a:solidFill>
                    <a:srgbClr val="FFFFFF"/>
                  </a:solidFill>
                  <a:latin typeface="Canva Sans"/>
                </a:rPr>
                <a:t> &amp; Prerna Duhan</a:t>
              </a:r>
            </a:p>
          </p:txBody>
        </p:sp>
      </p:grpSp>
      <p:pic>
        <p:nvPicPr>
          <p:cNvPr id="17" name="Picture 1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D86B68F-150E-883B-B32A-564890975B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51" y="66357"/>
            <a:ext cx="4482240" cy="6292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4EEFF">
                <a:alpha val="100000"/>
              </a:srgbClr>
            </a:gs>
            <a:gs pos="100000">
              <a:srgbClr val="B0C5FF">
                <a:alpha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3503499" y="6223128"/>
            <a:ext cx="8935030" cy="8935030"/>
          </a:xfrm>
          <a:custGeom>
            <a:avLst/>
            <a:gdLst/>
            <a:ahLst/>
            <a:cxnLst/>
            <a:rect l="l" t="t" r="r" b="b"/>
            <a:pathLst>
              <a:path w="8935030" h="8935030">
                <a:moveTo>
                  <a:pt x="0" y="0"/>
                </a:moveTo>
                <a:lnTo>
                  <a:pt x="8935030" y="0"/>
                </a:lnTo>
                <a:lnTo>
                  <a:pt x="8935030" y="8935030"/>
                </a:lnTo>
                <a:lnTo>
                  <a:pt x="0" y="8935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7" name="Freeform 7"/>
          <p:cNvSpPr/>
          <p:nvPr/>
        </p:nvSpPr>
        <p:spPr>
          <a:xfrm>
            <a:off x="-3394211" y="-2802161"/>
            <a:ext cx="6788421" cy="6788421"/>
          </a:xfrm>
          <a:custGeom>
            <a:avLst/>
            <a:gdLst/>
            <a:ahLst/>
            <a:cxnLst/>
            <a:rect l="l" t="t" r="r" b="b"/>
            <a:pathLst>
              <a:path w="6788421" h="6788421">
                <a:moveTo>
                  <a:pt x="0" y="0"/>
                </a:moveTo>
                <a:lnTo>
                  <a:pt x="6788422" y="0"/>
                </a:lnTo>
                <a:lnTo>
                  <a:pt x="6788422" y="6788421"/>
                </a:lnTo>
                <a:lnTo>
                  <a:pt x="0" y="6788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2" name="TextBox 2"/>
          <p:cNvSpPr txBox="1"/>
          <p:nvPr/>
        </p:nvSpPr>
        <p:spPr>
          <a:xfrm>
            <a:off x="865854" y="2076213"/>
            <a:ext cx="5562600" cy="2725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98"/>
              </a:lnSpc>
              <a:spcBef>
                <a:spcPct val="0"/>
              </a:spcBef>
            </a:pPr>
            <a:r>
              <a:rPr lang="en-US" sz="7784">
                <a:solidFill>
                  <a:srgbClr val="05066D"/>
                </a:solidFill>
                <a:latin typeface="Poppins Ultra-Bold"/>
              </a:rPr>
              <a:t>High Level Workflow</a:t>
            </a:r>
            <a:endParaRPr lang="en-US" sz="7784" u="none" strike="noStrike">
              <a:solidFill>
                <a:srgbClr val="05066D"/>
              </a:solidFill>
              <a:latin typeface="Poppins Ultra-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094455" y="7672358"/>
            <a:ext cx="3712909" cy="3018285"/>
          </a:xfrm>
          <a:custGeom>
            <a:avLst/>
            <a:gdLst/>
            <a:ahLst/>
            <a:cxnLst/>
            <a:rect l="l" t="t" r="r" b="b"/>
            <a:pathLst>
              <a:path w="3712909" h="3018285">
                <a:moveTo>
                  <a:pt x="0" y="0"/>
                </a:moveTo>
                <a:lnTo>
                  <a:pt x="3712909" y="0"/>
                </a:lnTo>
                <a:lnTo>
                  <a:pt x="3712909" y="3018285"/>
                </a:lnTo>
                <a:lnTo>
                  <a:pt x="0" y="301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DAB6AAD-59FC-7DB4-7D1C-3E6BDA94F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51" y="66357"/>
            <a:ext cx="4482240" cy="62926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AA3468E-EF0F-7780-201C-60D014347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673" y="4324027"/>
            <a:ext cx="7815878" cy="56683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7">
            <a:extLst>
              <a:ext uri="{FF2B5EF4-FFF2-40B4-BE49-F238E27FC236}">
                <a16:creationId xmlns:a16="http://schemas.microsoft.com/office/drawing/2014/main" id="{87B5C165-0513-6453-3B67-083C462AFE5B}"/>
              </a:ext>
            </a:extLst>
          </p:cNvPr>
          <p:cNvSpPr txBox="1"/>
          <p:nvPr/>
        </p:nvSpPr>
        <p:spPr>
          <a:xfrm>
            <a:off x="397935" y="4840291"/>
            <a:ext cx="5992549" cy="3321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5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5066D"/>
                </a:solidFill>
                <a:latin typeface="Canva Sans"/>
              </a:rPr>
              <a:t>Transition from guideline to machine readable format</a:t>
            </a:r>
          </a:p>
          <a:p>
            <a:pPr marL="342900" indent="-342900">
              <a:lnSpc>
                <a:spcPts val="285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5066D"/>
                </a:solidFill>
                <a:latin typeface="Canva Sans"/>
              </a:rPr>
              <a:t>L1 --&gt; L2</a:t>
            </a:r>
          </a:p>
          <a:p>
            <a:pPr marL="342900" indent="-342900" algn="l">
              <a:lnSpc>
                <a:spcPts val="285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5066D"/>
                </a:solidFill>
                <a:latin typeface="Canva Sans"/>
              </a:rPr>
              <a:t>As PALS is executed by a team, orchestrated by a team-leader, there are several sub-processes and loops taking place in parallel.</a:t>
            </a:r>
            <a:endParaRPr lang="en-US" sz="2000" b="1">
              <a:solidFill>
                <a:srgbClr val="05066D"/>
              </a:solidFill>
              <a:latin typeface="Canva Sans"/>
            </a:endParaRPr>
          </a:p>
          <a:p>
            <a:pPr marL="342900" indent="-342900" algn="l">
              <a:lnSpc>
                <a:spcPts val="285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5066D"/>
                </a:solidFill>
                <a:latin typeface="Canva Sans"/>
              </a:rPr>
              <a:t>The Workflows are structured using standardized notations for business process models (BPMN)</a:t>
            </a:r>
          </a:p>
        </p:txBody>
      </p:sp>
      <p:grpSp>
        <p:nvGrpSpPr>
          <p:cNvPr id="8" name="Group 14">
            <a:extLst>
              <a:ext uri="{FF2B5EF4-FFF2-40B4-BE49-F238E27FC236}">
                <a16:creationId xmlns:a16="http://schemas.microsoft.com/office/drawing/2014/main" id="{281958FF-F704-8E24-CCC4-F39017F3DB72}"/>
              </a:ext>
            </a:extLst>
          </p:cNvPr>
          <p:cNvGrpSpPr/>
          <p:nvPr/>
        </p:nvGrpSpPr>
        <p:grpSpPr>
          <a:xfrm>
            <a:off x="762000" y="495300"/>
            <a:ext cx="1608820" cy="1608820"/>
            <a:chOff x="0" y="0"/>
            <a:chExt cx="812800" cy="812800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904C3AD1-5579-5AF9-B7A6-8CD2135B34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D6610F55-7CAB-5FFA-7CD1-0169D7E0FC5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Graphic 11" descr="Decision chart outline">
            <a:extLst>
              <a:ext uri="{FF2B5EF4-FFF2-40B4-BE49-F238E27FC236}">
                <a16:creationId xmlns:a16="http://schemas.microsoft.com/office/drawing/2014/main" id="{D33B55A6-4098-A15E-F565-6DA54F5449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2827" y="574631"/>
            <a:ext cx="1296186" cy="1296186"/>
          </a:xfrm>
          <a:prstGeom prst="rect">
            <a:avLst/>
          </a:prstGeom>
        </p:spPr>
      </p:pic>
      <p:pic>
        <p:nvPicPr>
          <p:cNvPr id="3" name="Grafik 2" descr="Ein Bild, das Text, Screenshot, Schrift, Design enthält.&#10;&#10;Beschreibung automatisch generiert.">
            <a:extLst>
              <a:ext uri="{FF2B5EF4-FFF2-40B4-BE49-F238E27FC236}">
                <a16:creationId xmlns:a16="http://schemas.microsoft.com/office/drawing/2014/main" id="{AF0FCCCC-EE52-F9C3-4F1D-132560E8E1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4355" y="731858"/>
            <a:ext cx="5240559" cy="4634697"/>
          </a:xfrm>
          <a:prstGeom prst="rect">
            <a:avLst/>
          </a:prstGeom>
        </p:spPr>
      </p:pic>
      <p:pic>
        <p:nvPicPr>
          <p:cNvPr id="13" name="Grafik 12" descr="Ein Bild, das Text, Screenshot, Schrift, Dokument enthält.&#10;&#10;Beschreibung automatisch generiert.">
            <a:extLst>
              <a:ext uri="{FF2B5EF4-FFF2-40B4-BE49-F238E27FC236}">
                <a16:creationId xmlns:a16="http://schemas.microsoft.com/office/drawing/2014/main" id="{7CF64505-CF26-87EC-0F49-BEA432C9E9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74912" y="732702"/>
            <a:ext cx="4684733" cy="2281900"/>
          </a:xfrm>
          <a:prstGeom prst="rect">
            <a:avLst/>
          </a:prstGeom>
        </p:spPr>
      </p:pic>
      <p:sp>
        <p:nvSpPr>
          <p:cNvPr id="14" name="Pfeil: nach unten gekrümmt 13">
            <a:extLst>
              <a:ext uri="{FF2B5EF4-FFF2-40B4-BE49-F238E27FC236}">
                <a16:creationId xmlns:a16="http://schemas.microsoft.com/office/drawing/2014/main" id="{9F7294CA-871C-063F-9AB3-73FB2DFB16A2}"/>
              </a:ext>
            </a:extLst>
          </p:cNvPr>
          <p:cNvSpPr/>
          <p:nvPr/>
        </p:nvSpPr>
        <p:spPr>
          <a:xfrm rot="2940000">
            <a:off x="11586575" y="3375068"/>
            <a:ext cx="2589835" cy="1410664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705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9">
            <a:extLst>
              <a:ext uri="{FF2B5EF4-FFF2-40B4-BE49-F238E27FC236}">
                <a16:creationId xmlns:a16="http://schemas.microsoft.com/office/drawing/2014/main" id="{C6CB6E0B-C8D2-C9B2-57F4-E59A38B5838F}"/>
              </a:ext>
            </a:extLst>
          </p:cNvPr>
          <p:cNvSpPr/>
          <p:nvPr/>
        </p:nvSpPr>
        <p:spPr>
          <a:xfrm>
            <a:off x="12904244" y="6732736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7655F041-757B-D758-748A-D658A032A0D0}"/>
              </a:ext>
            </a:extLst>
          </p:cNvPr>
          <p:cNvSpPr/>
          <p:nvPr/>
        </p:nvSpPr>
        <p:spPr>
          <a:xfrm>
            <a:off x="-5333475" y="-8024716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3127831" y="594058"/>
            <a:ext cx="12074553" cy="132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98"/>
              </a:lnSpc>
              <a:spcBef>
                <a:spcPct val="0"/>
              </a:spcBef>
            </a:pPr>
            <a:r>
              <a:rPr lang="en-US" sz="7750">
                <a:solidFill>
                  <a:srgbClr val="05066D"/>
                </a:solidFill>
                <a:latin typeface="Poppins Ultra-Bold"/>
              </a:rPr>
              <a:t>Detailed Workflow</a:t>
            </a:r>
            <a:endParaRPr lang="en-US" sz="7784" u="none" strike="noStrike">
              <a:solidFill>
                <a:srgbClr val="05066D"/>
              </a:solidFill>
              <a:latin typeface="Poppins Ultra-Bold"/>
            </a:endParaRPr>
          </a:p>
        </p:txBody>
      </p:sp>
      <p:grpSp>
        <p:nvGrpSpPr>
          <p:cNvPr id="29" name="Group 14">
            <a:extLst>
              <a:ext uri="{FF2B5EF4-FFF2-40B4-BE49-F238E27FC236}">
                <a16:creationId xmlns:a16="http://schemas.microsoft.com/office/drawing/2014/main" id="{099A37B8-7E49-1A42-F4D5-4B107603366B}"/>
              </a:ext>
            </a:extLst>
          </p:cNvPr>
          <p:cNvGrpSpPr/>
          <p:nvPr/>
        </p:nvGrpSpPr>
        <p:grpSpPr>
          <a:xfrm>
            <a:off x="762000" y="495300"/>
            <a:ext cx="1608820" cy="1608820"/>
            <a:chOff x="0" y="0"/>
            <a:chExt cx="812800" cy="812800"/>
          </a:xfrm>
        </p:grpSpPr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8DB1B5AA-5E17-4B11-26CF-E53845454E1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31" name="TextBox 16">
              <a:extLst>
                <a:ext uri="{FF2B5EF4-FFF2-40B4-BE49-F238E27FC236}">
                  <a16:creationId xmlns:a16="http://schemas.microsoft.com/office/drawing/2014/main" id="{D3B62B7F-B689-5EA1-DEA5-381275C68C9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2" name="Graphic 31" descr="Decision chart outline">
            <a:extLst>
              <a:ext uri="{FF2B5EF4-FFF2-40B4-BE49-F238E27FC236}">
                <a16:creationId xmlns:a16="http://schemas.microsoft.com/office/drawing/2014/main" id="{5BC5FF9E-EE9B-BC56-B3F5-6D7DEE4AF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827" y="574631"/>
            <a:ext cx="1296186" cy="1296186"/>
          </a:xfrm>
          <a:prstGeom prst="rect">
            <a:avLst/>
          </a:prstGeom>
        </p:spPr>
      </p:pic>
      <p:pic>
        <p:nvPicPr>
          <p:cNvPr id="35" name="Picture 3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1BCBA93-686A-DC57-65E3-EB94B1AA4B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51" y="66357"/>
            <a:ext cx="4482240" cy="629264"/>
          </a:xfrm>
          <a:prstGeom prst="rect">
            <a:avLst/>
          </a:prstGeom>
        </p:spPr>
      </p:pic>
      <p:pic>
        <p:nvPicPr>
          <p:cNvPr id="2" name="Grafik 1" descr="Ein Bild, das Diagramm, Text, Plan, technische Zeichnung enthält.&#10;&#10;Beschreibung automatisch generiert.">
            <a:extLst>
              <a:ext uri="{FF2B5EF4-FFF2-40B4-BE49-F238E27FC236}">
                <a16:creationId xmlns:a16="http://schemas.microsoft.com/office/drawing/2014/main" id="{57A5D9B0-0FB0-38D6-48C6-D8A68AFE9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3791" y="2704738"/>
            <a:ext cx="6558988" cy="3553669"/>
          </a:xfrm>
          <a:prstGeom prst="rect">
            <a:avLst/>
          </a:prstGeom>
        </p:spPr>
      </p:pic>
      <p:pic>
        <p:nvPicPr>
          <p:cNvPr id="3" name="Grafik 2" descr="Ein Bild, das Diagramm, technische Zeichnung, Plan, Reihe enthält.&#10;&#10;Beschreibung automatisch generiert.">
            <a:extLst>
              <a:ext uri="{FF2B5EF4-FFF2-40B4-BE49-F238E27FC236}">
                <a16:creationId xmlns:a16="http://schemas.microsoft.com/office/drawing/2014/main" id="{6E026B90-A1DD-C48B-6009-EE0811F16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1697" y="2699253"/>
            <a:ext cx="6717537" cy="2790584"/>
          </a:xfrm>
          <a:prstGeom prst="rect">
            <a:avLst/>
          </a:prstGeom>
        </p:spPr>
      </p:pic>
      <p:pic>
        <p:nvPicPr>
          <p:cNvPr id="4" name="Grafik 3" descr="Ein Bild, das Diagramm, Text, technische Zeichnung, Plan enthält.&#10;&#10;Beschreibung automatisch generiert.">
            <a:extLst>
              <a:ext uri="{FF2B5EF4-FFF2-40B4-BE49-F238E27FC236}">
                <a16:creationId xmlns:a16="http://schemas.microsoft.com/office/drawing/2014/main" id="{5DC3A8D0-9E82-85B2-B046-6777BC67F1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7404" y="6729473"/>
            <a:ext cx="7651349" cy="3208599"/>
          </a:xfrm>
          <a:prstGeom prst="rect">
            <a:avLst/>
          </a:prstGeom>
        </p:spPr>
      </p:pic>
      <p:pic>
        <p:nvPicPr>
          <p:cNvPr id="5" name="Grafik 4" descr="Ein Bild, das Diagramm, Plan, technische Zeichnung, Text enthält.&#10;&#10;Beschreibung automatisch generiert.">
            <a:extLst>
              <a:ext uri="{FF2B5EF4-FFF2-40B4-BE49-F238E27FC236}">
                <a16:creationId xmlns:a16="http://schemas.microsoft.com/office/drawing/2014/main" id="{49435912-2EC9-EDC3-453D-692C468A1D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0113" y="6647185"/>
            <a:ext cx="7000273" cy="329360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E59719C-3439-0238-AEBF-131B89975E8F}"/>
              </a:ext>
            </a:extLst>
          </p:cNvPr>
          <p:cNvSpPr txBox="1"/>
          <p:nvPr/>
        </p:nvSpPr>
        <p:spPr>
          <a:xfrm>
            <a:off x="1809315" y="238342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Correct reversible causes</a:t>
            </a:r>
            <a:endParaRPr lang="de-DE" sz="1100">
              <a:latin typeface="Arial"/>
              <a:cs typeface="Arial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FA3DBF2-5147-6FDA-A1EB-A082381A43D8}"/>
              </a:ext>
            </a:extLst>
          </p:cNvPr>
          <p:cNvSpPr txBox="1"/>
          <p:nvPr/>
        </p:nvSpPr>
        <p:spPr>
          <a:xfrm>
            <a:off x="10199231" y="2439590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Check CPR quality</a:t>
            </a:r>
            <a:endParaRPr lang="de-DE" sz="1100">
              <a:latin typeface="Arial"/>
              <a:cs typeface="Arial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160BCA5-9603-2268-821D-1CE7B9F7ED47}"/>
              </a:ext>
            </a:extLst>
          </p:cNvPr>
          <p:cNvSpPr txBox="1"/>
          <p:nvPr/>
        </p:nvSpPr>
        <p:spPr>
          <a:xfrm>
            <a:off x="1558695" y="6469027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Gain vascular access</a:t>
            </a:r>
            <a:endParaRPr lang="de-DE" sz="1100">
              <a:latin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5D0F79D-86B5-D052-AA16-387F3872FD7E}"/>
              </a:ext>
            </a:extLst>
          </p:cNvPr>
          <p:cNvSpPr txBox="1"/>
          <p:nvPr/>
        </p:nvSpPr>
        <p:spPr>
          <a:xfrm>
            <a:off x="9930058" y="6463632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Calculate dosages with given weight</a:t>
            </a:r>
            <a:endParaRPr lang="de-DE"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8617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Screenshot, Zahl, parallel enthält.&#10;&#10;Beschreibung automatisch generiert.">
            <a:extLst>
              <a:ext uri="{FF2B5EF4-FFF2-40B4-BE49-F238E27FC236}">
                <a16:creationId xmlns:a16="http://schemas.microsoft.com/office/drawing/2014/main" id="{84A1A622-2260-349C-3DC1-0AFDAD58F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60" y="4692510"/>
            <a:ext cx="4205589" cy="2110090"/>
          </a:xfrm>
          <a:prstGeom prst="rect">
            <a:avLst/>
          </a:prstGeom>
        </p:spPr>
      </p:pic>
      <p:sp>
        <p:nvSpPr>
          <p:cNvPr id="34" name="Freeform 9">
            <a:extLst>
              <a:ext uri="{FF2B5EF4-FFF2-40B4-BE49-F238E27FC236}">
                <a16:creationId xmlns:a16="http://schemas.microsoft.com/office/drawing/2014/main" id="{C6CB6E0B-C8D2-C9B2-57F4-E59A38B5838F}"/>
              </a:ext>
            </a:extLst>
          </p:cNvPr>
          <p:cNvSpPr/>
          <p:nvPr/>
        </p:nvSpPr>
        <p:spPr>
          <a:xfrm>
            <a:off x="12904244" y="6732736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7655F041-757B-D758-748A-D658A032A0D0}"/>
              </a:ext>
            </a:extLst>
          </p:cNvPr>
          <p:cNvSpPr/>
          <p:nvPr/>
        </p:nvSpPr>
        <p:spPr>
          <a:xfrm>
            <a:off x="-5333475" y="-8024716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3127831" y="594058"/>
            <a:ext cx="12074553" cy="132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98"/>
              </a:lnSpc>
              <a:spcBef>
                <a:spcPct val="0"/>
              </a:spcBef>
            </a:pPr>
            <a:r>
              <a:rPr lang="en-US" sz="7750">
                <a:solidFill>
                  <a:srgbClr val="05066D"/>
                </a:solidFill>
                <a:latin typeface="Poppins Ultra-Bold"/>
              </a:rPr>
              <a:t>Detailed Workflow</a:t>
            </a:r>
            <a:endParaRPr lang="en-US" sz="7784" u="none" strike="noStrike">
              <a:solidFill>
                <a:srgbClr val="05066D"/>
              </a:solidFill>
              <a:latin typeface="Poppins Ultra-Bold"/>
            </a:endParaRPr>
          </a:p>
        </p:txBody>
      </p:sp>
      <p:grpSp>
        <p:nvGrpSpPr>
          <p:cNvPr id="29" name="Group 14">
            <a:extLst>
              <a:ext uri="{FF2B5EF4-FFF2-40B4-BE49-F238E27FC236}">
                <a16:creationId xmlns:a16="http://schemas.microsoft.com/office/drawing/2014/main" id="{099A37B8-7E49-1A42-F4D5-4B107603366B}"/>
              </a:ext>
            </a:extLst>
          </p:cNvPr>
          <p:cNvGrpSpPr/>
          <p:nvPr/>
        </p:nvGrpSpPr>
        <p:grpSpPr>
          <a:xfrm>
            <a:off x="762000" y="495300"/>
            <a:ext cx="1608820" cy="1608820"/>
            <a:chOff x="0" y="0"/>
            <a:chExt cx="812800" cy="812800"/>
          </a:xfrm>
        </p:grpSpPr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8DB1B5AA-5E17-4B11-26CF-E53845454E1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31" name="TextBox 16">
              <a:extLst>
                <a:ext uri="{FF2B5EF4-FFF2-40B4-BE49-F238E27FC236}">
                  <a16:creationId xmlns:a16="http://schemas.microsoft.com/office/drawing/2014/main" id="{D3B62B7F-B689-5EA1-DEA5-381275C68C9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2" name="Graphic 31" descr="Decision chart outline">
            <a:extLst>
              <a:ext uri="{FF2B5EF4-FFF2-40B4-BE49-F238E27FC236}">
                <a16:creationId xmlns:a16="http://schemas.microsoft.com/office/drawing/2014/main" id="{5BC5FF9E-EE9B-BC56-B3F5-6D7DEE4AF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827" y="574631"/>
            <a:ext cx="1296186" cy="1296186"/>
          </a:xfrm>
          <a:prstGeom prst="rect">
            <a:avLst/>
          </a:prstGeom>
        </p:spPr>
      </p:pic>
      <p:pic>
        <p:nvPicPr>
          <p:cNvPr id="35" name="Picture 3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1BCBA93-686A-DC57-65E3-EB94B1AA4B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51" y="66357"/>
            <a:ext cx="4482240" cy="62926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E59719C-3439-0238-AEBF-131B89975E8F}"/>
              </a:ext>
            </a:extLst>
          </p:cNvPr>
          <p:cNvSpPr txBox="1"/>
          <p:nvPr/>
        </p:nvSpPr>
        <p:spPr>
          <a:xfrm>
            <a:off x="1809315" y="238342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Assess rhythm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FA3DBF2-5147-6FDA-A1EB-A082381A43D8}"/>
              </a:ext>
            </a:extLst>
          </p:cNvPr>
          <p:cNvSpPr txBox="1"/>
          <p:nvPr/>
        </p:nvSpPr>
        <p:spPr>
          <a:xfrm>
            <a:off x="9692839" y="2649382"/>
            <a:ext cx="272873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Give adrenaline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160BCA5-9603-2268-821D-1CE7B9F7ED47}"/>
              </a:ext>
            </a:extLst>
          </p:cNvPr>
          <p:cNvSpPr txBox="1"/>
          <p:nvPr/>
        </p:nvSpPr>
        <p:spPr>
          <a:xfrm>
            <a:off x="1659973" y="7149040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Give shock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5D0F79D-86B5-D052-AA16-387F3872FD7E}"/>
              </a:ext>
            </a:extLst>
          </p:cNvPr>
          <p:cNvSpPr txBox="1"/>
          <p:nvPr/>
        </p:nvSpPr>
        <p:spPr>
          <a:xfrm>
            <a:off x="9684096" y="6036816"/>
            <a:ext cx="317001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Evaluate and give right amiodarone dosage</a:t>
            </a:r>
          </a:p>
        </p:txBody>
      </p:sp>
      <p:pic>
        <p:nvPicPr>
          <p:cNvPr id="6" name="Grafik 5" descr="Ein Bild, das Text, Screenshot, Schrift, Diagramm enthält.&#10;&#10;Beschreibung automatisch generiert.">
            <a:extLst>
              <a:ext uri="{FF2B5EF4-FFF2-40B4-BE49-F238E27FC236}">
                <a16:creationId xmlns:a16="http://schemas.microsoft.com/office/drawing/2014/main" id="{7B218BF0-AA5B-322B-3D29-B347C5717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6681" y="2924656"/>
            <a:ext cx="1127568" cy="1761043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Beschreibung automatisch generiert.">
            <a:extLst>
              <a:ext uri="{FF2B5EF4-FFF2-40B4-BE49-F238E27FC236}">
                <a16:creationId xmlns:a16="http://schemas.microsoft.com/office/drawing/2014/main" id="{02CF3333-82A9-DB97-7AD3-6DC7CA6F99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4784" y="2925140"/>
            <a:ext cx="3173996" cy="1781778"/>
          </a:xfrm>
          <a:prstGeom prst="rect">
            <a:avLst/>
          </a:prstGeom>
        </p:spPr>
      </p:pic>
      <p:pic>
        <p:nvPicPr>
          <p:cNvPr id="9" name="Grafik 8" descr="Ein Bild, das Text, Diagramm, Screenshot, Schrift enthält.&#10;&#10;Beschreibung automatisch generiert.">
            <a:extLst>
              <a:ext uri="{FF2B5EF4-FFF2-40B4-BE49-F238E27FC236}">
                <a16:creationId xmlns:a16="http://schemas.microsoft.com/office/drawing/2014/main" id="{2A7A9C98-9ECC-9F15-FE64-BA85870075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736" y="7409847"/>
            <a:ext cx="4596718" cy="2115516"/>
          </a:xfrm>
          <a:prstGeom prst="rect">
            <a:avLst/>
          </a:prstGeom>
        </p:spPr>
      </p:pic>
      <p:pic>
        <p:nvPicPr>
          <p:cNvPr id="10" name="Grafik 9" descr="Ein Bild, das Text, Screenshot, Diagramm, Kreis enthält.&#10;&#10;Beschreibung automatisch generiert.">
            <a:extLst>
              <a:ext uri="{FF2B5EF4-FFF2-40B4-BE49-F238E27FC236}">
                <a16:creationId xmlns:a16="http://schemas.microsoft.com/office/drawing/2014/main" id="{F851E485-D1D7-844D-D633-921FB5890D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5426" y="6302054"/>
            <a:ext cx="4865346" cy="3636621"/>
          </a:xfrm>
          <a:prstGeom prst="rect">
            <a:avLst/>
          </a:prstGeom>
        </p:spPr>
      </p:pic>
      <p:pic>
        <p:nvPicPr>
          <p:cNvPr id="12" name="Grafik 11" descr="Ein Bild, das Text, Screenshot, Diagramm, Schrift enthält.&#10;&#10;Beschreibung automatisch generiert.">
            <a:extLst>
              <a:ext uri="{FF2B5EF4-FFF2-40B4-BE49-F238E27FC236}">
                <a16:creationId xmlns:a16="http://schemas.microsoft.com/office/drawing/2014/main" id="{F7277905-9AC5-C853-128A-AB245083B9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8485" y="2927492"/>
            <a:ext cx="4023891" cy="265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26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9">
            <a:extLst>
              <a:ext uri="{FF2B5EF4-FFF2-40B4-BE49-F238E27FC236}">
                <a16:creationId xmlns:a16="http://schemas.microsoft.com/office/drawing/2014/main" id="{C6CB6E0B-C8D2-C9B2-57F4-E59A38B5838F}"/>
              </a:ext>
            </a:extLst>
          </p:cNvPr>
          <p:cNvSpPr/>
          <p:nvPr/>
        </p:nvSpPr>
        <p:spPr>
          <a:xfrm>
            <a:off x="12904244" y="6732736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7655F041-757B-D758-748A-D658A032A0D0}"/>
              </a:ext>
            </a:extLst>
          </p:cNvPr>
          <p:cNvSpPr/>
          <p:nvPr/>
        </p:nvSpPr>
        <p:spPr>
          <a:xfrm>
            <a:off x="-5333475" y="-8024716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3127831" y="594058"/>
            <a:ext cx="12074553" cy="132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98"/>
              </a:lnSpc>
              <a:spcBef>
                <a:spcPct val="0"/>
              </a:spcBef>
            </a:pPr>
            <a:r>
              <a:rPr lang="en-US" sz="7750">
                <a:solidFill>
                  <a:srgbClr val="05066D"/>
                </a:solidFill>
                <a:latin typeface="Poppins Ultra-Bold"/>
              </a:rPr>
              <a:t>Detailed Workflow</a:t>
            </a:r>
            <a:endParaRPr lang="en-US" sz="7784" u="none" strike="noStrike">
              <a:solidFill>
                <a:srgbClr val="05066D"/>
              </a:solidFill>
              <a:latin typeface="Poppins Ultra-Bold"/>
            </a:endParaRPr>
          </a:p>
        </p:txBody>
      </p:sp>
      <p:grpSp>
        <p:nvGrpSpPr>
          <p:cNvPr id="29" name="Group 14">
            <a:extLst>
              <a:ext uri="{FF2B5EF4-FFF2-40B4-BE49-F238E27FC236}">
                <a16:creationId xmlns:a16="http://schemas.microsoft.com/office/drawing/2014/main" id="{099A37B8-7E49-1A42-F4D5-4B107603366B}"/>
              </a:ext>
            </a:extLst>
          </p:cNvPr>
          <p:cNvGrpSpPr/>
          <p:nvPr/>
        </p:nvGrpSpPr>
        <p:grpSpPr>
          <a:xfrm>
            <a:off x="762000" y="495300"/>
            <a:ext cx="1608820" cy="1608820"/>
            <a:chOff x="0" y="0"/>
            <a:chExt cx="812800" cy="812800"/>
          </a:xfrm>
        </p:grpSpPr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8DB1B5AA-5E17-4B11-26CF-E53845454E1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31" name="TextBox 16">
              <a:extLst>
                <a:ext uri="{FF2B5EF4-FFF2-40B4-BE49-F238E27FC236}">
                  <a16:creationId xmlns:a16="http://schemas.microsoft.com/office/drawing/2014/main" id="{D3B62B7F-B689-5EA1-DEA5-381275C68C9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2" name="Graphic 31" descr="Decision chart outline">
            <a:extLst>
              <a:ext uri="{FF2B5EF4-FFF2-40B4-BE49-F238E27FC236}">
                <a16:creationId xmlns:a16="http://schemas.microsoft.com/office/drawing/2014/main" id="{5BC5FF9E-EE9B-BC56-B3F5-6D7DEE4AF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827" y="574631"/>
            <a:ext cx="1296186" cy="1296186"/>
          </a:xfrm>
          <a:prstGeom prst="rect">
            <a:avLst/>
          </a:prstGeom>
        </p:spPr>
      </p:pic>
      <p:pic>
        <p:nvPicPr>
          <p:cNvPr id="35" name="Picture 3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1BCBA93-686A-DC57-65E3-EB94B1AA4B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51" y="66357"/>
            <a:ext cx="4482240" cy="62926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E59719C-3439-0238-AEBF-131B89975E8F}"/>
              </a:ext>
            </a:extLst>
          </p:cNvPr>
          <p:cNvSpPr txBox="1"/>
          <p:nvPr/>
        </p:nvSpPr>
        <p:spPr>
          <a:xfrm>
            <a:off x="1056961" y="3056202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Perform CPR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FA3DBF2-5147-6FDA-A1EB-A082381A43D8}"/>
              </a:ext>
            </a:extLst>
          </p:cNvPr>
          <p:cNvSpPr txBox="1"/>
          <p:nvPr/>
        </p:nvSpPr>
        <p:spPr>
          <a:xfrm>
            <a:off x="11783516" y="2439590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Return of spontaneous circulation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5D0F79D-86B5-D052-AA16-387F3872FD7E}"/>
              </a:ext>
            </a:extLst>
          </p:cNvPr>
          <p:cNvSpPr txBox="1"/>
          <p:nvPr/>
        </p:nvSpPr>
        <p:spPr>
          <a:xfrm>
            <a:off x="11782008" y="6463632"/>
            <a:ext cx="31193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Criteria for withdrawing resuscitation fulfilled</a:t>
            </a:r>
          </a:p>
        </p:txBody>
      </p:sp>
      <p:pic>
        <p:nvPicPr>
          <p:cNvPr id="6" name="Grafik 5" descr="Ein Bild, das Text, Diagramm, Screenshot, Plan enthält.&#10;&#10;Beschreibung automatisch generiert.">
            <a:extLst>
              <a:ext uri="{FF2B5EF4-FFF2-40B4-BE49-F238E27FC236}">
                <a16:creationId xmlns:a16="http://schemas.microsoft.com/office/drawing/2014/main" id="{4CC69DEF-0200-F664-38AD-90321FD461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778" y="3322235"/>
            <a:ext cx="9496064" cy="4901276"/>
          </a:xfrm>
          <a:prstGeom prst="rect">
            <a:avLst/>
          </a:prstGeom>
        </p:spPr>
      </p:pic>
      <p:pic>
        <p:nvPicPr>
          <p:cNvPr id="7" name="Grafik 6" descr="Ein Bild, das Text, Screenshot, Reihe, Schrift enthält.&#10;&#10;Beschreibung automatisch generiert.">
            <a:extLst>
              <a:ext uri="{FF2B5EF4-FFF2-40B4-BE49-F238E27FC236}">
                <a16:creationId xmlns:a16="http://schemas.microsoft.com/office/drawing/2014/main" id="{6AEEC7BD-F161-5233-277B-9BF870CDB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1340" y="2697022"/>
            <a:ext cx="3731871" cy="2483976"/>
          </a:xfrm>
          <a:prstGeom prst="rect">
            <a:avLst/>
          </a:prstGeom>
        </p:spPr>
      </p:pic>
      <p:pic>
        <p:nvPicPr>
          <p:cNvPr id="8" name="Grafik 7" descr="Ein Bild, das Text, Screenshot, Schrift, Reihe enthält.&#10;&#10;Beschreibung automatisch generiert.">
            <a:extLst>
              <a:ext uri="{FF2B5EF4-FFF2-40B4-BE49-F238E27FC236}">
                <a16:creationId xmlns:a16="http://schemas.microsoft.com/office/drawing/2014/main" id="{54EDA569-C375-5D10-7CB1-1F953E579D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80013" y="6735441"/>
            <a:ext cx="3864740" cy="196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40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4956" y="5143500"/>
            <a:ext cx="5471313" cy="3704882"/>
            <a:chOff x="0" y="0"/>
            <a:chExt cx="1680103" cy="11376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80103" cy="1137676"/>
            </a:xfrm>
            <a:custGeom>
              <a:avLst/>
              <a:gdLst/>
              <a:ahLst/>
              <a:cxnLst/>
              <a:rect l="l" t="t" r="r" b="b"/>
              <a:pathLst>
                <a:path w="1680103" h="1137676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80103" cy="1185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5333475" y="-8024716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6452749" y="5143500"/>
            <a:ext cx="5471313" cy="3704882"/>
            <a:chOff x="0" y="0"/>
            <a:chExt cx="1680103" cy="11376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80103" cy="1137676"/>
            </a:xfrm>
            <a:custGeom>
              <a:avLst/>
              <a:gdLst/>
              <a:ahLst/>
              <a:cxnLst/>
              <a:rect l="l" t="t" r="r" b="b"/>
              <a:pathLst>
                <a:path w="1680103" h="1137676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80103" cy="1185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904244" y="6732736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10" name="Group 10"/>
          <p:cNvGrpSpPr/>
          <p:nvPr/>
        </p:nvGrpSpPr>
        <p:grpSpPr>
          <a:xfrm>
            <a:off x="12310543" y="5143500"/>
            <a:ext cx="5471313" cy="3704882"/>
            <a:chOff x="0" y="0"/>
            <a:chExt cx="1680103" cy="11376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80103" cy="1137676"/>
            </a:xfrm>
            <a:custGeom>
              <a:avLst/>
              <a:gdLst/>
              <a:ahLst/>
              <a:cxnLst/>
              <a:rect l="l" t="t" r="r" b="b"/>
              <a:pathLst>
                <a:path w="1680103" h="1137676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680103" cy="1185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632624" y="838048"/>
            <a:ext cx="13111564" cy="2725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7784" u="none" strike="noStrike">
                <a:solidFill>
                  <a:srgbClr val="05066D"/>
                </a:solidFill>
                <a:latin typeface="Poppins Ultra-Bold"/>
              </a:rPr>
              <a:t>Challenges in the translation of L1 and L2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526203" y="4339090"/>
            <a:ext cx="1608820" cy="160882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383996" y="4339090"/>
            <a:ext cx="1608820" cy="160882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249023" y="4339090"/>
            <a:ext cx="1608820" cy="160882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948036" y="6098596"/>
            <a:ext cx="4480741" cy="2807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5066D"/>
                </a:solidFill>
                <a:ea typeface="+mn-lt"/>
                <a:cs typeface="+mn-lt"/>
              </a:rPr>
              <a:t>Team Process with Parallel Elements</a:t>
            </a:r>
            <a:endParaRPr lang="de-DE"/>
          </a:p>
          <a:p>
            <a:pPr marL="285750" indent="-285750" algn="ctr">
              <a:buFont typeface="Arial"/>
              <a:buChar char="•"/>
            </a:pPr>
            <a:r>
              <a:rPr lang="en-US" sz="2000">
                <a:solidFill>
                  <a:srgbClr val="05066D"/>
                </a:solidFill>
                <a:ea typeface="+mn-lt"/>
                <a:cs typeface="+mn-lt"/>
              </a:rPr>
              <a:t>Complex team process involving parallel activities.</a:t>
            </a:r>
            <a:endParaRPr lang="en-US"/>
          </a:p>
          <a:p>
            <a:pPr marL="285750" indent="-285750" algn="ctr">
              <a:buFont typeface="Arial"/>
              <a:buChar char="•"/>
            </a:pPr>
            <a:r>
              <a:rPr lang="en-US" sz="2000">
                <a:solidFill>
                  <a:srgbClr val="05066D"/>
                </a:solidFill>
                <a:ea typeface="+mn-lt"/>
                <a:cs typeface="+mn-lt"/>
              </a:rPr>
              <a:t>Determination and breakdown of subprocesses in BPMN coding.</a:t>
            </a:r>
            <a:endParaRPr lang="en-US"/>
          </a:p>
          <a:p>
            <a:pPr marL="285750" indent="-285750" algn="ctr">
              <a:buFont typeface="Arial"/>
              <a:buChar char="•"/>
            </a:pPr>
            <a:r>
              <a:rPr lang="en-US" sz="2000">
                <a:solidFill>
                  <a:srgbClr val="05066D"/>
                </a:solidFill>
                <a:ea typeface="+mn-lt"/>
                <a:cs typeface="+mn-lt"/>
              </a:rPr>
              <a:t>Extensive and challenging due to repetitive cycles and quantity-dependent sub-paths.</a:t>
            </a:r>
            <a:endParaRPr lang="en-US"/>
          </a:p>
          <a:p>
            <a:pPr algn="ctr">
              <a:lnSpc>
                <a:spcPts val="2854"/>
              </a:lnSpc>
              <a:spcBef>
                <a:spcPct val="0"/>
              </a:spcBef>
            </a:pPr>
            <a:endParaRPr lang="en-US" sz="2000">
              <a:solidFill>
                <a:srgbClr val="05066D"/>
              </a:solidFill>
              <a:latin typeface="Canva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805829" y="6159288"/>
            <a:ext cx="4480741" cy="2807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5066D"/>
                </a:solidFill>
                <a:ea typeface="+mn-lt"/>
                <a:cs typeface="+mn-lt"/>
              </a:rPr>
              <a:t>Regular Reviews and Alert Fatigue</a:t>
            </a:r>
            <a:endParaRPr lang="de-DE"/>
          </a:p>
          <a:p>
            <a:pPr marL="285750" indent="-285750" algn="ctr">
              <a:buFont typeface="Arial"/>
              <a:buChar char="•"/>
            </a:pPr>
            <a:r>
              <a:rPr lang="en-US" sz="2000">
                <a:solidFill>
                  <a:srgbClr val="05066D"/>
                </a:solidFill>
                <a:ea typeface="+mn-lt"/>
                <a:cs typeface="+mn-lt"/>
              </a:rPr>
              <a:t>Importance of regular reviews of certain subprocesses is indicated.</a:t>
            </a:r>
            <a:endParaRPr lang="en-US"/>
          </a:p>
          <a:p>
            <a:pPr marL="285750" indent="-285750" algn="ctr">
              <a:buFont typeface="Arial"/>
              <a:buChar char="•"/>
            </a:pPr>
            <a:r>
              <a:rPr lang="en-US" sz="2000">
                <a:solidFill>
                  <a:srgbClr val="05066D"/>
                </a:solidFill>
                <a:ea typeface="+mn-lt"/>
                <a:cs typeface="+mn-lt"/>
              </a:rPr>
              <a:t>Balancing reassessment necessity with sufficient intervals to avoid alert fatigue.</a:t>
            </a:r>
            <a:endParaRPr lang="en-US"/>
          </a:p>
          <a:p>
            <a:pPr marL="285750" indent="-285750" algn="ctr">
              <a:buFont typeface="Arial"/>
              <a:buChar char="•"/>
            </a:pPr>
            <a:r>
              <a:rPr lang="en-US" sz="2000">
                <a:solidFill>
                  <a:srgbClr val="05066D"/>
                </a:solidFill>
                <a:ea typeface="+mn-lt"/>
                <a:cs typeface="+mn-lt"/>
              </a:rPr>
              <a:t>Requires careful graphical consideration and processing in future representations.</a:t>
            </a:r>
            <a:endParaRPr lang="en-US"/>
          </a:p>
          <a:p>
            <a:pPr algn="ctr">
              <a:lnSpc>
                <a:spcPts val="2854"/>
              </a:lnSpc>
              <a:spcBef>
                <a:spcPct val="0"/>
              </a:spcBef>
            </a:pPr>
            <a:endParaRPr lang="en-US" sz="2000">
              <a:solidFill>
                <a:srgbClr val="05066D"/>
              </a:solidFill>
              <a:latin typeface="Canva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14158" y="6078393"/>
            <a:ext cx="4480741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05066D"/>
                </a:solidFill>
                <a:ea typeface="+mn-lt"/>
                <a:cs typeface="+mn-lt"/>
              </a:rPr>
              <a:t>Interdependent Directives</a:t>
            </a:r>
            <a:endParaRPr lang="de-DE"/>
          </a:p>
          <a:p>
            <a:pPr marL="285750" indent="-285750" algn="ctr">
              <a:buFont typeface="Arial"/>
              <a:buChar char="•"/>
            </a:pPr>
            <a:r>
              <a:rPr lang="en-US" sz="2000">
                <a:solidFill>
                  <a:srgbClr val="05066D"/>
                </a:solidFill>
                <a:ea typeface="+mn-lt"/>
                <a:cs typeface="+mn-lt"/>
              </a:rPr>
              <a:t>Guidelines contain various interdependent sections.</a:t>
            </a:r>
            <a:endParaRPr lang="en-US"/>
          </a:p>
          <a:p>
            <a:pPr marL="285750" indent="-285750" algn="ctr">
              <a:buFont typeface="Arial"/>
              <a:buChar char="•"/>
            </a:pPr>
            <a:r>
              <a:rPr lang="en-US" sz="2000">
                <a:solidFill>
                  <a:srgbClr val="05066D"/>
                </a:solidFill>
                <a:ea typeface="+mn-lt"/>
                <a:cs typeface="+mn-lt"/>
              </a:rPr>
              <a:t>Identification of relevant sections.</a:t>
            </a:r>
          </a:p>
          <a:p>
            <a:pPr marL="285750" indent="-285750" algn="ctr">
              <a:buFont typeface="Arial,Sans-Serif"/>
              <a:buChar char="•"/>
            </a:pPr>
            <a:r>
              <a:rPr lang="en-US" sz="2000">
                <a:solidFill>
                  <a:srgbClr val="05066D"/>
                </a:solidFill>
                <a:ea typeface="+mn-lt"/>
                <a:cs typeface="+mn-lt"/>
              </a:rPr>
              <a:t>Present important sections at the appropriate time.</a:t>
            </a:r>
          </a:p>
          <a:p>
            <a:pPr marL="285750" indent="-285750" algn="ctr">
              <a:buFont typeface="Arial,Sans-Serif"/>
              <a:buChar char="•"/>
            </a:pPr>
            <a:r>
              <a:rPr lang="en-US" sz="2000">
                <a:solidFill>
                  <a:srgbClr val="05066D"/>
                </a:solidFill>
                <a:ea typeface="+mn-lt"/>
                <a:cs typeface="+mn-lt"/>
              </a:rPr>
              <a:t>Must account for legal differences across countries.</a:t>
            </a:r>
          </a:p>
          <a:p>
            <a:pPr marL="285750" indent="-285750" algn="ctr">
              <a:buFont typeface="Arial"/>
              <a:buChar char="•"/>
            </a:pPr>
            <a:endParaRPr lang="en-US" sz="2000">
              <a:solidFill>
                <a:srgbClr val="05066D"/>
              </a:solidFill>
              <a:ea typeface="+mn-lt"/>
              <a:cs typeface="+mn-lt"/>
            </a:endParaRPr>
          </a:p>
        </p:txBody>
      </p:sp>
      <p:pic>
        <p:nvPicPr>
          <p:cNvPr id="33" name="Graphic 32" descr="Heartbeat with solid fill">
            <a:extLst>
              <a:ext uri="{FF2B5EF4-FFF2-40B4-BE49-F238E27FC236}">
                <a16:creationId xmlns:a16="http://schemas.microsoft.com/office/drawing/2014/main" id="{A299EAFB-73BF-D919-CD10-79C58F9C1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3995" y="4339090"/>
            <a:ext cx="1608819" cy="1608819"/>
          </a:xfrm>
          <a:prstGeom prst="rect">
            <a:avLst/>
          </a:prstGeom>
        </p:spPr>
      </p:pic>
      <p:pic>
        <p:nvPicPr>
          <p:cNvPr id="36" name="Picture 3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54A14DD-27B9-91E7-696A-5488B7CC62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51" y="66357"/>
            <a:ext cx="4482240" cy="629264"/>
          </a:xfrm>
          <a:prstGeom prst="rect">
            <a:avLst/>
          </a:prstGeom>
        </p:spPr>
      </p:pic>
      <p:pic>
        <p:nvPicPr>
          <p:cNvPr id="24" name="Graphic 20" descr="Decision chart outline">
            <a:extLst>
              <a:ext uri="{FF2B5EF4-FFF2-40B4-BE49-F238E27FC236}">
                <a16:creationId xmlns:a16="http://schemas.microsoft.com/office/drawing/2014/main" id="{37222F1C-458A-F929-E9A8-D1CEF9FB7A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85200" y="4336403"/>
            <a:ext cx="1296186" cy="1296186"/>
          </a:xfrm>
          <a:prstGeom prst="rect">
            <a:avLst/>
          </a:prstGeom>
        </p:spPr>
      </p:pic>
      <p:pic>
        <p:nvPicPr>
          <p:cNvPr id="25" name="Grafik 24" descr="Wecker mit einfarbiger Füllung">
            <a:extLst>
              <a:ext uri="{FF2B5EF4-FFF2-40B4-BE49-F238E27FC236}">
                <a16:creationId xmlns:a16="http://schemas.microsoft.com/office/drawing/2014/main" id="{15CF3E8E-E7C6-5C7C-FC1B-0863FEC238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45206" y="4548851"/>
            <a:ext cx="1203766" cy="109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19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765773" y="4902117"/>
            <a:ext cx="6014582" cy="9214541"/>
          </a:xfrm>
          <a:custGeom>
            <a:avLst/>
            <a:gdLst/>
            <a:ahLst/>
            <a:cxnLst/>
            <a:rect l="l" t="t" r="r" b="b"/>
            <a:pathLst>
              <a:path w="6014582" h="9214541">
                <a:moveTo>
                  <a:pt x="6014583" y="0"/>
                </a:moveTo>
                <a:lnTo>
                  <a:pt x="0" y="0"/>
                </a:lnTo>
                <a:lnTo>
                  <a:pt x="0" y="9214541"/>
                </a:lnTo>
                <a:lnTo>
                  <a:pt x="6014583" y="9214541"/>
                </a:lnTo>
                <a:lnTo>
                  <a:pt x="601458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2244553" y="4210330"/>
            <a:ext cx="290347" cy="29034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5066D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05966" y="546441"/>
            <a:ext cx="10558638" cy="2725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98"/>
              </a:lnSpc>
              <a:spcBef>
                <a:spcPct val="0"/>
              </a:spcBef>
            </a:pPr>
            <a:r>
              <a:rPr lang="en-US" sz="7784" u="none" strike="noStrike">
                <a:solidFill>
                  <a:srgbClr val="05066D"/>
                </a:solidFill>
                <a:latin typeface="Poppins Ultra-Bold"/>
              </a:rPr>
              <a:t>Machine Readable: Layer 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9400" y="3800706"/>
            <a:ext cx="6814331" cy="109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4"/>
              </a:lnSpc>
              <a:spcBef>
                <a:spcPct val="0"/>
              </a:spcBef>
            </a:pPr>
            <a:r>
              <a:rPr lang="en-US" sz="2038">
                <a:solidFill>
                  <a:srgbClr val="05066D"/>
                </a:solidFill>
                <a:latin typeface="Canva Sans"/>
              </a:rPr>
              <a:t>ODK </a:t>
            </a:r>
            <a:r>
              <a:rPr lang="en-US" sz="2038" err="1">
                <a:solidFill>
                  <a:srgbClr val="05066D"/>
                </a:solidFill>
                <a:latin typeface="Canva Sans"/>
              </a:rPr>
              <a:t>XLSForm</a:t>
            </a:r>
            <a:r>
              <a:rPr lang="en-US" sz="2038">
                <a:solidFill>
                  <a:srgbClr val="05066D"/>
                </a:solidFill>
                <a:latin typeface="Canva Sans"/>
              </a:rPr>
              <a:t> is a structured template used to design forms for data collection using an Open Data Kit (ODK) or similar platforms.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279653" y="5786324"/>
            <a:ext cx="290347" cy="29034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5066D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44615" y="9785156"/>
            <a:ext cx="6814331" cy="3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4"/>
              </a:lnSpc>
              <a:spcBef>
                <a:spcPct val="0"/>
              </a:spcBef>
            </a:pPr>
            <a:r>
              <a:rPr lang="en-US" sz="1600" b="1">
                <a:solidFill>
                  <a:srgbClr val="05066D"/>
                </a:solidFill>
                <a:latin typeface="Canva Sans"/>
              </a:rPr>
              <a:t>Documentation: https://getodk.org/ ; https://xlsform.org/en/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38450" y="5191989"/>
            <a:ext cx="6814331" cy="146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4"/>
              </a:lnSpc>
              <a:spcBef>
                <a:spcPct val="0"/>
              </a:spcBef>
            </a:pPr>
            <a:r>
              <a:rPr lang="en-US" sz="2038">
                <a:solidFill>
                  <a:srgbClr val="05066D"/>
                </a:solidFill>
                <a:latin typeface="Canva Sans"/>
              </a:rPr>
              <a:t>We tailored the form for pediatric life support and included various sections and data fields to capture essential information during the clinical decision-making processes</a:t>
            </a:r>
          </a:p>
        </p:txBody>
      </p:sp>
      <p:sp>
        <p:nvSpPr>
          <p:cNvPr id="18" name="Freeform 18"/>
          <p:cNvSpPr/>
          <p:nvPr/>
        </p:nvSpPr>
        <p:spPr>
          <a:xfrm>
            <a:off x="13765773" y="856761"/>
            <a:ext cx="3024000" cy="3024000"/>
          </a:xfrm>
          <a:custGeom>
            <a:avLst/>
            <a:gdLst/>
            <a:ahLst/>
            <a:cxnLst/>
            <a:rect l="l" t="t" r="r" b="b"/>
            <a:pathLst>
              <a:path w="3024000" h="3024000">
                <a:moveTo>
                  <a:pt x="0" y="0"/>
                </a:moveTo>
                <a:lnTo>
                  <a:pt x="3024000" y="0"/>
                </a:lnTo>
                <a:lnTo>
                  <a:pt x="3024000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pic>
        <p:nvPicPr>
          <p:cNvPr id="22" name="Picture 2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201B612-697B-3362-FED7-E8E8B8055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51" y="66357"/>
            <a:ext cx="4482240" cy="629264"/>
          </a:xfrm>
          <a:prstGeom prst="rect">
            <a:avLst/>
          </a:prstGeom>
        </p:spPr>
      </p:pic>
      <p:pic>
        <p:nvPicPr>
          <p:cNvPr id="21" name="Graphic 20" descr="Document with solid fill">
            <a:extLst>
              <a:ext uri="{FF2B5EF4-FFF2-40B4-BE49-F238E27FC236}">
                <a16:creationId xmlns:a16="http://schemas.microsoft.com/office/drawing/2014/main" id="{5F22A1D0-BB68-9957-699B-51AB8ED58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665" y="665271"/>
            <a:ext cx="1390496" cy="1390496"/>
          </a:xfrm>
          <a:prstGeom prst="rect">
            <a:avLst/>
          </a:prstGeom>
        </p:spPr>
      </p:pic>
      <p:pic>
        <p:nvPicPr>
          <p:cNvPr id="26" name="Graphic 25" descr="Document with solid fill">
            <a:extLst>
              <a:ext uri="{FF2B5EF4-FFF2-40B4-BE49-F238E27FC236}">
                <a16:creationId xmlns:a16="http://schemas.microsoft.com/office/drawing/2014/main" id="{AB6B61E9-E9C6-984E-A473-429051B64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157" y="610139"/>
            <a:ext cx="1390496" cy="1390496"/>
          </a:xfrm>
          <a:prstGeom prst="rect">
            <a:avLst/>
          </a:prstGeom>
        </p:spPr>
      </p:pic>
      <p:grpSp>
        <p:nvGrpSpPr>
          <p:cNvPr id="27" name="Group 14">
            <a:extLst>
              <a:ext uri="{FF2B5EF4-FFF2-40B4-BE49-F238E27FC236}">
                <a16:creationId xmlns:a16="http://schemas.microsoft.com/office/drawing/2014/main" id="{C5C7255C-1779-DCFF-E143-F55EB74F7952}"/>
              </a:ext>
            </a:extLst>
          </p:cNvPr>
          <p:cNvGrpSpPr/>
          <p:nvPr/>
        </p:nvGrpSpPr>
        <p:grpSpPr>
          <a:xfrm>
            <a:off x="762000" y="495300"/>
            <a:ext cx="1608820" cy="1608820"/>
            <a:chOff x="0" y="0"/>
            <a:chExt cx="812800" cy="812800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5EAA77B1-5E80-40AF-6639-3CF90BBF339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29" name="TextBox 16">
              <a:extLst>
                <a:ext uri="{FF2B5EF4-FFF2-40B4-BE49-F238E27FC236}">
                  <a16:creationId xmlns:a16="http://schemas.microsoft.com/office/drawing/2014/main" id="{B4831ABD-A361-5382-DB0D-2C791DDDA2F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0" name="Graphic 29" descr="Document with solid fill">
            <a:extLst>
              <a:ext uri="{FF2B5EF4-FFF2-40B4-BE49-F238E27FC236}">
                <a16:creationId xmlns:a16="http://schemas.microsoft.com/office/drawing/2014/main" id="{95C21BE1-597E-C605-25C8-35794A8D8A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3777" y="551860"/>
            <a:ext cx="1390496" cy="1390496"/>
          </a:xfrm>
          <a:prstGeom prst="rect">
            <a:avLst/>
          </a:prstGeom>
        </p:spPr>
      </p:pic>
      <p:grpSp>
        <p:nvGrpSpPr>
          <p:cNvPr id="31" name="Group 5">
            <a:extLst>
              <a:ext uri="{FF2B5EF4-FFF2-40B4-BE49-F238E27FC236}">
                <a16:creationId xmlns:a16="http://schemas.microsoft.com/office/drawing/2014/main" id="{1B0A43AA-1D17-72C1-EDC1-84B46A380947}"/>
              </a:ext>
            </a:extLst>
          </p:cNvPr>
          <p:cNvGrpSpPr/>
          <p:nvPr/>
        </p:nvGrpSpPr>
        <p:grpSpPr>
          <a:xfrm>
            <a:off x="2219651" y="7019079"/>
            <a:ext cx="290347" cy="290347"/>
            <a:chOff x="0" y="0"/>
            <a:chExt cx="812800" cy="812800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3440283A-D960-B266-8657-5F5B769AAA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5066D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1FC472C5-6974-31EC-C637-FBC9550C643D}"/>
                </a:ext>
              </a:extLst>
            </p:cNvPr>
            <p:cNvSpPr txBox="1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34" name="TextBox 9">
            <a:extLst>
              <a:ext uri="{FF2B5EF4-FFF2-40B4-BE49-F238E27FC236}">
                <a16:creationId xmlns:a16="http://schemas.microsoft.com/office/drawing/2014/main" id="{371AC7F9-31DC-0191-9766-F5BDB1CE4D38}"/>
              </a:ext>
            </a:extLst>
          </p:cNvPr>
          <p:cNvSpPr txBox="1"/>
          <p:nvPr/>
        </p:nvSpPr>
        <p:spPr>
          <a:xfrm>
            <a:off x="2819400" y="6991063"/>
            <a:ext cx="6814331" cy="34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4"/>
              </a:lnSpc>
              <a:spcBef>
                <a:spcPct val="0"/>
              </a:spcBef>
            </a:pPr>
            <a:r>
              <a:rPr lang="en-US" sz="2038">
                <a:solidFill>
                  <a:srgbClr val="05066D"/>
                </a:solidFill>
                <a:latin typeface="Canva Sans"/>
              </a:rPr>
              <a:t>Translation from Layer 2 to Layer 3,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4">
            <a:extLst>
              <a:ext uri="{FF2B5EF4-FFF2-40B4-BE49-F238E27FC236}">
                <a16:creationId xmlns:a16="http://schemas.microsoft.com/office/drawing/2014/main" id="{D6C05FAC-4968-7F0B-77A8-832DED35A363}"/>
              </a:ext>
            </a:extLst>
          </p:cNvPr>
          <p:cNvGrpSpPr/>
          <p:nvPr/>
        </p:nvGrpSpPr>
        <p:grpSpPr>
          <a:xfrm>
            <a:off x="762000" y="495300"/>
            <a:ext cx="1608820" cy="1608820"/>
            <a:chOff x="0" y="0"/>
            <a:chExt cx="812800" cy="812800"/>
          </a:xfrm>
        </p:grpSpPr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3942F3F4-91B1-3BFD-B02E-D923184E28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D68E449-72DB-4AC8-19D7-4000FE7F571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 flipH="1">
            <a:off x="13765773" y="4902117"/>
            <a:ext cx="6014582" cy="9214541"/>
          </a:xfrm>
          <a:custGeom>
            <a:avLst/>
            <a:gdLst/>
            <a:ahLst/>
            <a:cxnLst/>
            <a:rect l="l" t="t" r="r" b="b"/>
            <a:pathLst>
              <a:path w="6014582" h="9214541">
                <a:moveTo>
                  <a:pt x="6014583" y="0"/>
                </a:moveTo>
                <a:lnTo>
                  <a:pt x="0" y="0"/>
                </a:lnTo>
                <a:lnTo>
                  <a:pt x="0" y="9214541"/>
                </a:lnTo>
                <a:lnTo>
                  <a:pt x="6014583" y="9214541"/>
                </a:lnTo>
                <a:lnTo>
                  <a:pt x="601458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2262114" y="3104952"/>
            <a:ext cx="290347" cy="29034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5066D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935237" y="607787"/>
            <a:ext cx="10558638" cy="1327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98"/>
              </a:lnSpc>
              <a:spcBef>
                <a:spcPct val="0"/>
              </a:spcBef>
            </a:pPr>
            <a:r>
              <a:rPr lang="en-US" sz="7784" err="1">
                <a:solidFill>
                  <a:srgbClr val="05066D"/>
                </a:solidFill>
                <a:latin typeface="Poppins Ultra-Bold"/>
              </a:rPr>
              <a:t>XLSForm</a:t>
            </a:r>
            <a:r>
              <a:rPr lang="en-US" sz="7784">
                <a:solidFill>
                  <a:srgbClr val="05066D"/>
                </a:solidFill>
                <a:latin typeface="Poppins Ultra-Bold"/>
              </a:rPr>
              <a:t>: Sheets</a:t>
            </a:r>
            <a:endParaRPr lang="en-US" sz="7784" u="none" strike="noStrike">
              <a:solidFill>
                <a:srgbClr val="05066D"/>
              </a:solidFill>
              <a:latin typeface="Poppins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36961" y="2857500"/>
            <a:ext cx="6814331" cy="71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4"/>
              </a:lnSpc>
              <a:spcBef>
                <a:spcPct val="0"/>
              </a:spcBef>
            </a:pPr>
            <a:r>
              <a:rPr lang="en-US" sz="2038" b="1">
                <a:solidFill>
                  <a:srgbClr val="05066D"/>
                </a:solidFill>
                <a:latin typeface="Canva Sans"/>
              </a:rPr>
              <a:t>Survey Sheet: </a:t>
            </a:r>
            <a:r>
              <a:rPr lang="en-US" sz="2038">
                <a:solidFill>
                  <a:srgbClr val="05066D"/>
                </a:solidFill>
                <a:latin typeface="Canva Sans"/>
              </a:rPr>
              <a:t>The primary sheet where the questions and data entry fields are defined.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243064" y="4260655"/>
            <a:ext cx="290347" cy="29034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5066D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44615" y="9785156"/>
            <a:ext cx="6814331" cy="3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4"/>
              </a:lnSpc>
              <a:spcBef>
                <a:spcPct val="0"/>
              </a:spcBef>
            </a:pPr>
            <a:r>
              <a:rPr lang="en-US" sz="1600" b="1">
                <a:solidFill>
                  <a:srgbClr val="05066D"/>
                </a:solidFill>
                <a:latin typeface="Canva Sans"/>
              </a:rPr>
              <a:t>Documentation: https://getodk.org/ ; https://xlsform.org/en/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262114" y="5820616"/>
            <a:ext cx="290347" cy="29034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5066D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836961" y="5410497"/>
            <a:ext cx="6814331" cy="109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4"/>
              </a:lnSpc>
              <a:spcBef>
                <a:spcPct val="0"/>
              </a:spcBef>
            </a:pPr>
            <a:r>
              <a:rPr lang="en-US" sz="2038" b="1">
                <a:solidFill>
                  <a:srgbClr val="05066D"/>
                </a:solidFill>
                <a:latin typeface="Canva Sans"/>
              </a:rPr>
              <a:t>Settings Sheet: </a:t>
            </a:r>
            <a:r>
              <a:rPr lang="en-US" sz="2038">
                <a:solidFill>
                  <a:srgbClr val="05066D"/>
                </a:solidFill>
                <a:latin typeface="Canva Sans"/>
              </a:rPr>
              <a:t>This optional sheet can be used to set form metadata such as form title, version, and language settings.</a:t>
            </a:r>
          </a:p>
        </p:txBody>
      </p:sp>
      <p:sp>
        <p:nvSpPr>
          <p:cNvPr id="18" name="Freeform 18"/>
          <p:cNvSpPr/>
          <p:nvPr/>
        </p:nvSpPr>
        <p:spPr>
          <a:xfrm>
            <a:off x="13765773" y="856761"/>
            <a:ext cx="3024000" cy="3024000"/>
          </a:xfrm>
          <a:custGeom>
            <a:avLst/>
            <a:gdLst/>
            <a:ahLst/>
            <a:cxnLst/>
            <a:rect l="l" t="t" r="r" b="b"/>
            <a:pathLst>
              <a:path w="3024000" h="3024000">
                <a:moveTo>
                  <a:pt x="0" y="0"/>
                </a:moveTo>
                <a:lnTo>
                  <a:pt x="3024000" y="0"/>
                </a:lnTo>
                <a:lnTo>
                  <a:pt x="3024000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pic>
        <p:nvPicPr>
          <p:cNvPr id="22" name="Picture 2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201B612-697B-3362-FED7-E8E8B8055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51" y="66357"/>
            <a:ext cx="4482240" cy="629264"/>
          </a:xfrm>
          <a:prstGeom prst="rect">
            <a:avLst/>
          </a:prstGeom>
        </p:spPr>
      </p:pic>
      <p:pic>
        <p:nvPicPr>
          <p:cNvPr id="21" name="Graphic 20" descr="Document with solid fill">
            <a:extLst>
              <a:ext uri="{FF2B5EF4-FFF2-40B4-BE49-F238E27FC236}">
                <a16:creationId xmlns:a16="http://schemas.microsoft.com/office/drawing/2014/main" id="{5F22A1D0-BB68-9957-699B-51AB8ED58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3777" y="551860"/>
            <a:ext cx="1390496" cy="1390496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DC4F4945-844A-CBE4-0BAB-32B4FA7C14CE}"/>
              </a:ext>
            </a:extLst>
          </p:cNvPr>
          <p:cNvSpPr txBox="1"/>
          <p:nvPr/>
        </p:nvSpPr>
        <p:spPr>
          <a:xfrm>
            <a:off x="2836961" y="4000056"/>
            <a:ext cx="6814331" cy="109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4"/>
              </a:lnSpc>
              <a:spcBef>
                <a:spcPct val="0"/>
              </a:spcBef>
            </a:pPr>
            <a:r>
              <a:rPr lang="en-US" sz="2038" b="1">
                <a:solidFill>
                  <a:srgbClr val="05066D"/>
                </a:solidFill>
                <a:latin typeface="Canva Sans"/>
              </a:rPr>
              <a:t>Choices Sheet</a:t>
            </a:r>
            <a:r>
              <a:rPr lang="en-US" sz="2038">
                <a:solidFill>
                  <a:srgbClr val="05066D"/>
                </a:solidFill>
                <a:latin typeface="Canva Sans"/>
              </a:rPr>
              <a:t>: This sheet contains predefined answer choices for multiple-choice questions in the survey sheet.</a:t>
            </a:r>
          </a:p>
        </p:txBody>
      </p:sp>
    </p:spTree>
    <p:extLst>
      <p:ext uri="{BB962C8B-B14F-4D97-AF65-F5344CB8AC3E}">
        <p14:creationId xmlns:p14="http://schemas.microsoft.com/office/powerpoint/2010/main" val="2043857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526C3292-32D3-8BBA-20EE-2466DF0A3432}"/>
              </a:ext>
            </a:extLst>
          </p:cNvPr>
          <p:cNvSpPr/>
          <p:nvPr/>
        </p:nvSpPr>
        <p:spPr>
          <a:xfrm>
            <a:off x="12404321" y="3924300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3106723" y="1050344"/>
            <a:ext cx="12074553" cy="132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7784" u="none" strike="noStrike">
                <a:solidFill>
                  <a:srgbClr val="05066D"/>
                </a:solidFill>
                <a:latin typeface="Poppins Ultra-Bold"/>
              </a:rPr>
              <a:t>Key Sections and Fields</a:t>
            </a:r>
          </a:p>
        </p:txBody>
      </p:sp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1B386349-7FA0-1E92-B836-AC88874C1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767805"/>
              </p:ext>
            </p:extLst>
          </p:nvPr>
        </p:nvGraphicFramePr>
        <p:xfrm>
          <a:off x="1419766" y="2933700"/>
          <a:ext cx="15953834" cy="6858002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4135984">
                  <a:extLst>
                    <a:ext uri="{9D8B030D-6E8A-4147-A177-3AD203B41FA5}">
                      <a16:colId xmlns:a16="http://schemas.microsoft.com/office/drawing/2014/main" val="1387350711"/>
                    </a:ext>
                  </a:extLst>
                </a:gridCol>
                <a:gridCol w="11817850">
                  <a:extLst>
                    <a:ext uri="{9D8B030D-6E8A-4147-A177-3AD203B41FA5}">
                      <a16:colId xmlns:a16="http://schemas.microsoft.com/office/drawing/2014/main" val="2562815307"/>
                    </a:ext>
                  </a:extLst>
                </a:gridCol>
              </a:tblGrid>
              <a:tr h="1463423">
                <a:tc>
                  <a:txBody>
                    <a:bodyPr/>
                    <a:lstStyle/>
                    <a:p>
                      <a:pPr algn="ctr"/>
                      <a:r>
                        <a:rPr lang="de-CH" sz="3200" b="1" err="1"/>
                        <a:t>Identification</a:t>
                      </a:r>
                      <a:r>
                        <a:rPr lang="de-CH" sz="3200" b="1"/>
                        <a:t> </a:t>
                      </a:r>
                      <a:r>
                        <a:rPr lang="de-CH" sz="3200" b="1" err="1"/>
                        <a:t>Section</a:t>
                      </a:r>
                      <a:endParaRPr lang="de-CH" sz="3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u="sng"/>
                        <a:t>Patient Details</a:t>
                      </a:r>
                      <a:r>
                        <a:rPr lang="en-US" sz="2800" b="0"/>
                        <a:t>: Captures the patient's unique identifier, first name, last name, date of birth, age, weight, address, and emergency contact information. </a:t>
                      </a:r>
                      <a:endParaRPr lang="de-CH" sz="28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199262"/>
                  </a:ext>
                </a:extLst>
              </a:tr>
              <a:tr h="1004310">
                <a:tc>
                  <a:txBody>
                    <a:bodyPr/>
                    <a:lstStyle/>
                    <a:p>
                      <a:pPr algn="ctr"/>
                      <a:r>
                        <a:rPr lang="de-CH" sz="3200" b="1"/>
                        <a:t>Initial Assessment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u="sng"/>
                        <a:t>Cardiac Arrest Recognition</a:t>
                      </a:r>
                      <a:r>
                        <a:rPr lang="en-US" sz="2800" b="0"/>
                        <a:t>: Determines if cardiac arrest has been recognized and the type of cardiac rhythm. </a:t>
                      </a:r>
                      <a:endParaRPr lang="de-CH" sz="28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964987"/>
                  </a:ext>
                </a:extLst>
              </a:tr>
              <a:tr h="1004310">
                <a:tc>
                  <a:txBody>
                    <a:bodyPr/>
                    <a:lstStyle/>
                    <a:p>
                      <a:pPr algn="ctr"/>
                      <a:r>
                        <a:rPr lang="de-CH" sz="3200" b="1" err="1"/>
                        <a:t>Advanced</a:t>
                      </a:r>
                      <a:r>
                        <a:rPr lang="de-CH" sz="3200" b="1"/>
                        <a:t> Life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9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u="sng"/>
                        <a:t>Interventions: </a:t>
                      </a:r>
                      <a:r>
                        <a:rPr lang="en-US" sz="2800" b="0"/>
                        <a:t>Records details about ALS interventions such as defibrillation, drug administration, and CPR quality. </a:t>
                      </a:r>
                      <a:endParaRPr lang="de-CH" sz="28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26724"/>
                  </a:ext>
                </a:extLst>
              </a:tr>
              <a:tr h="1004310">
                <a:tc>
                  <a:txBody>
                    <a:bodyPr/>
                    <a:lstStyle/>
                    <a:p>
                      <a:pPr algn="ctr"/>
                      <a:r>
                        <a:rPr lang="de-CH" sz="3200" b="1"/>
                        <a:t>Settings Sheet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u="sng"/>
                        <a:t>Form Title</a:t>
                      </a:r>
                      <a:r>
                        <a:rPr lang="en-US" sz="2800" b="0"/>
                        <a:t>: Sets the title of the form. </a:t>
                      </a:r>
                    </a:p>
                    <a:p>
                      <a:pPr algn="ctr"/>
                      <a:r>
                        <a:rPr lang="en-US" sz="2800" b="0" u="sng"/>
                        <a:t>Form ID</a:t>
                      </a:r>
                      <a:r>
                        <a:rPr lang="en-US" sz="2800" b="0"/>
                        <a:t>: A unique identifier for the form versioning and tracking. </a:t>
                      </a:r>
                      <a:endParaRPr lang="de-CH" sz="28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064671"/>
                  </a:ext>
                </a:extLst>
              </a:tr>
              <a:tr h="2381649">
                <a:tc>
                  <a:txBody>
                    <a:bodyPr/>
                    <a:lstStyle/>
                    <a:p>
                      <a:pPr algn="ctr"/>
                      <a:r>
                        <a:rPr lang="de-CH" sz="3200" b="1"/>
                        <a:t>Dynamic 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u="sng"/>
                        <a:t>Relevance Conditions: </a:t>
                      </a:r>
                      <a:r>
                        <a:rPr lang="en-US" sz="2800" b="0"/>
                        <a:t>Questions can appear or be hidden based on previous answers to streamline the data entry process and ensure only relevant information is collected. </a:t>
                      </a:r>
                    </a:p>
                    <a:p>
                      <a:pPr algn="ctr"/>
                      <a:r>
                        <a:rPr lang="en-US" sz="2800" b="0" u="sng"/>
                        <a:t>Constraints and Validations: </a:t>
                      </a:r>
                      <a:r>
                        <a:rPr lang="en-US" sz="2800" b="0"/>
                        <a:t>Ensures data quality by enforcing rules on user inputs</a:t>
                      </a:r>
                      <a:endParaRPr lang="de-CH" sz="28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366302"/>
                  </a:ext>
                </a:extLst>
              </a:tr>
            </a:tbl>
          </a:graphicData>
        </a:graphic>
      </p:graphicFrame>
      <p:pic>
        <p:nvPicPr>
          <p:cNvPr id="86" name="Picture 8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BC6C500-1042-F479-6DD1-4ED69B68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51" y="66357"/>
            <a:ext cx="4482240" cy="629264"/>
          </a:xfrm>
          <a:prstGeom prst="rect">
            <a:avLst/>
          </a:prstGeom>
        </p:spPr>
      </p:pic>
      <p:grpSp>
        <p:nvGrpSpPr>
          <p:cNvPr id="2" name="Group 14">
            <a:extLst>
              <a:ext uri="{FF2B5EF4-FFF2-40B4-BE49-F238E27FC236}">
                <a16:creationId xmlns:a16="http://schemas.microsoft.com/office/drawing/2014/main" id="{F19FAC4E-DC78-1C2A-106E-5F34C3AFE36C}"/>
              </a:ext>
            </a:extLst>
          </p:cNvPr>
          <p:cNvGrpSpPr/>
          <p:nvPr/>
        </p:nvGrpSpPr>
        <p:grpSpPr>
          <a:xfrm>
            <a:off x="762000" y="495300"/>
            <a:ext cx="1608820" cy="1608820"/>
            <a:chOff x="0" y="0"/>
            <a:chExt cx="812800" cy="812800"/>
          </a:xfrm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56B29A8A-898C-51C0-917A-52B730CBEDE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4" name="TextBox 16">
              <a:extLst>
                <a:ext uri="{FF2B5EF4-FFF2-40B4-BE49-F238E27FC236}">
                  <a16:creationId xmlns:a16="http://schemas.microsoft.com/office/drawing/2014/main" id="{627AD16D-B9FC-D7B9-885D-02B7EB54873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EC8F4A54-2226-5E0F-FFA6-94B2304F6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827" y="604462"/>
            <a:ext cx="1390496" cy="139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8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16582" y="-10221339"/>
            <a:ext cx="16835464" cy="16835464"/>
          </a:xfrm>
          <a:custGeom>
            <a:avLst/>
            <a:gdLst/>
            <a:ahLst/>
            <a:cxnLst/>
            <a:rect l="l" t="t" r="r" b="b"/>
            <a:pathLst>
              <a:path w="16835464" h="16835464">
                <a:moveTo>
                  <a:pt x="0" y="0"/>
                </a:moveTo>
                <a:lnTo>
                  <a:pt x="16835464" y="0"/>
                </a:lnTo>
                <a:lnTo>
                  <a:pt x="16835464" y="16835464"/>
                </a:lnTo>
                <a:lnTo>
                  <a:pt x="0" y="16835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TextBox 3"/>
          <p:cNvSpPr txBox="1"/>
          <p:nvPr/>
        </p:nvSpPr>
        <p:spPr>
          <a:xfrm>
            <a:off x="3571568" y="1342154"/>
            <a:ext cx="11668431" cy="1327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98"/>
              </a:lnSpc>
              <a:spcBef>
                <a:spcPct val="0"/>
              </a:spcBef>
            </a:pPr>
            <a:r>
              <a:rPr lang="en-US" sz="7784">
                <a:solidFill>
                  <a:srgbClr val="05066D"/>
                </a:solidFill>
                <a:latin typeface="Poppins Ultra-Bold"/>
              </a:rPr>
              <a:t>Executable: Layer 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69910" y="3261324"/>
            <a:ext cx="11474762" cy="6404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>
              <a:buFont typeface="Arial"/>
              <a:buChar char="•"/>
            </a:pPr>
            <a:r>
              <a:rPr lang="en-US" sz="2800" b="1">
                <a:solidFill>
                  <a:srgbClr val="05066D"/>
                </a:solidFill>
                <a:ea typeface="+mn-lt"/>
                <a:cs typeface="+mn-lt"/>
              </a:rPr>
              <a:t>Deployment Platform</a:t>
            </a:r>
            <a:r>
              <a:rPr lang="en-US" sz="2800">
                <a:solidFill>
                  <a:srgbClr val="05066D"/>
                </a:solidFill>
                <a:ea typeface="+mn-lt"/>
                <a:cs typeface="+mn-lt"/>
              </a:rPr>
              <a:t>: Successfully deployed on </a:t>
            </a:r>
            <a:r>
              <a:rPr lang="en-US" sz="2800" err="1">
                <a:solidFill>
                  <a:srgbClr val="05066D"/>
                </a:solidFill>
                <a:ea typeface="+mn-lt"/>
                <a:cs typeface="+mn-lt"/>
              </a:rPr>
              <a:t>KoboToolbox</a:t>
            </a:r>
            <a:r>
              <a:rPr lang="en-US" sz="2800">
                <a:solidFill>
                  <a:srgbClr val="05066D"/>
                </a:solidFill>
                <a:ea typeface="+mn-lt"/>
                <a:cs typeface="+mn-lt"/>
              </a:rPr>
              <a:t>, accessible at </a:t>
            </a:r>
            <a:r>
              <a:rPr lang="en-US" sz="2800">
                <a:solidFill>
                  <a:srgbClr val="05066D"/>
                </a:solidFill>
                <a:ea typeface="+mn-lt"/>
                <a:cs typeface="+mn-lt"/>
                <a:hlinkClick r:id="rId4"/>
              </a:rPr>
              <a:t>https://ee-eu.kobotoolbox.org/x/DpSC1aXV</a:t>
            </a:r>
            <a:endParaRPr lang="de-DE" sz="2800"/>
          </a:p>
          <a:p>
            <a:pPr marL="457200"/>
            <a:endParaRPr lang="en-US" sz="2800">
              <a:solidFill>
                <a:srgbClr val="05066D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2800">
              <a:solidFill>
                <a:srgbClr val="05066D"/>
              </a:solidFill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US" sz="2800" b="1">
                <a:solidFill>
                  <a:srgbClr val="05066D"/>
                </a:solidFill>
                <a:ea typeface="+mn-lt"/>
                <a:cs typeface="+mn-lt"/>
              </a:rPr>
              <a:t>Real-Time Access</a:t>
            </a:r>
            <a:r>
              <a:rPr lang="en-US" sz="2800">
                <a:solidFill>
                  <a:srgbClr val="05066D"/>
                </a:solidFill>
                <a:ea typeface="+mn-lt"/>
                <a:cs typeface="+mn-lt"/>
              </a:rPr>
              <a:t>: Forms accessible on tablets, smartphones, and computers, both online and offline</a:t>
            </a:r>
            <a:endParaRPr lang="en-US" sz="2800"/>
          </a:p>
          <a:p>
            <a:pPr lvl="1"/>
            <a:endParaRPr lang="en-US" sz="2800">
              <a:solidFill>
                <a:srgbClr val="05066D"/>
              </a:solidFill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endParaRPr lang="en-US" sz="2800">
              <a:solidFill>
                <a:srgbClr val="05066D"/>
              </a:solidFill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US" sz="2800" b="1">
                <a:solidFill>
                  <a:srgbClr val="05066D"/>
                </a:solidFill>
                <a:ea typeface="+mn-lt"/>
                <a:cs typeface="+mn-lt"/>
              </a:rPr>
              <a:t>Enhanced Functionality</a:t>
            </a:r>
            <a:r>
              <a:rPr lang="en-US" sz="2800">
                <a:solidFill>
                  <a:srgbClr val="05066D"/>
                </a:solidFill>
                <a:ea typeface="+mn-lt"/>
                <a:cs typeface="+mn-lt"/>
              </a:rPr>
              <a:t>: Features include data synchronization, secure storage, real-time analysis, and integration with medical devices</a:t>
            </a:r>
            <a:endParaRPr lang="en-US" sz="2800"/>
          </a:p>
          <a:p>
            <a:pPr lvl="1"/>
            <a:endParaRPr lang="en-US" sz="2800">
              <a:solidFill>
                <a:srgbClr val="05066D"/>
              </a:solidFill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endParaRPr lang="en-US" sz="2800">
              <a:solidFill>
                <a:srgbClr val="05066D"/>
              </a:solidFill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US" sz="2800" b="1">
                <a:solidFill>
                  <a:srgbClr val="05066D"/>
                </a:solidFill>
                <a:ea typeface="+mn-lt"/>
                <a:cs typeface="+mn-lt"/>
              </a:rPr>
              <a:t>Data Security</a:t>
            </a:r>
            <a:r>
              <a:rPr lang="en-US" sz="2800">
                <a:solidFill>
                  <a:srgbClr val="05066D"/>
                </a:solidFill>
                <a:ea typeface="+mn-lt"/>
                <a:cs typeface="+mn-lt"/>
              </a:rPr>
              <a:t>: Complies with GDPR; HIPAA-compliant private instances available</a:t>
            </a:r>
            <a:endParaRPr lang="en-US" sz="2800"/>
          </a:p>
          <a:p>
            <a:pPr marL="440055" lvl="1" indent="-219710" algn="l">
              <a:lnSpc>
                <a:spcPts val="2854"/>
              </a:lnSpc>
              <a:buFont typeface="Arial"/>
              <a:buChar char="•"/>
            </a:pPr>
            <a:endParaRPr lang="en-US" sz="2800">
              <a:solidFill>
                <a:srgbClr val="05066D"/>
              </a:solidFill>
              <a:latin typeface="Canva Sans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8363079" y="4623745"/>
            <a:ext cx="777276" cy="0"/>
          </a:xfrm>
          <a:prstGeom prst="line">
            <a:avLst/>
          </a:prstGeom>
          <a:ln w="85725" cap="rnd">
            <a:solidFill>
              <a:srgbClr val="8EB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CH"/>
          </a:p>
        </p:txBody>
      </p:sp>
      <p:sp>
        <p:nvSpPr>
          <p:cNvPr id="10" name="AutoShape 10"/>
          <p:cNvSpPr/>
          <p:nvPr/>
        </p:nvSpPr>
        <p:spPr>
          <a:xfrm flipV="1">
            <a:off x="8360129" y="8007449"/>
            <a:ext cx="751808" cy="0"/>
          </a:xfrm>
          <a:prstGeom prst="line">
            <a:avLst/>
          </a:prstGeom>
          <a:ln w="85725" cap="rnd">
            <a:solidFill>
              <a:srgbClr val="8EB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CH"/>
          </a:p>
        </p:txBody>
      </p:sp>
      <p:sp>
        <p:nvSpPr>
          <p:cNvPr id="13" name="Freeform 13"/>
          <p:cNvSpPr/>
          <p:nvPr/>
        </p:nvSpPr>
        <p:spPr>
          <a:xfrm>
            <a:off x="15644650" y="8639630"/>
            <a:ext cx="5286700" cy="5286700"/>
          </a:xfrm>
          <a:custGeom>
            <a:avLst/>
            <a:gdLst/>
            <a:ahLst/>
            <a:cxnLst/>
            <a:rect l="l" t="t" r="r" b="b"/>
            <a:pathLst>
              <a:path w="5286700" h="5286700">
                <a:moveTo>
                  <a:pt x="0" y="0"/>
                </a:moveTo>
                <a:lnTo>
                  <a:pt x="5286700" y="0"/>
                </a:lnTo>
                <a:lnTo>
                  <a:pt x="5286700" y="5286700"/>
                </a:lnTo>
                <a:lnTo>
                  <a:pt x="0" y="528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pic>
        <p:nvPicPr>
          <p:cNvPr id="17" name="Picture 1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55C340F-19AB-D7AF-197F-29F7289947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51" y="66357"/>
            <a:ext cx="4482240" cy="629264"/>
          </a:xfrm>
          <a:prstGeom prst="rect">
            <a:avLst/>
          </a:prstGeom>
        </p:spPr>
      </p:pic>
      <p:grpSp>
        <p:nvGrpSpPr>
          <p:cNvPr id="24" name="Group 14">
            <a:extLst>
              <a:ext uri="{FF2B5EF4-FFF2-40B4-BE49-F238E27FC236}">
                <a16:creationId xmlns:a16="http://schemas.microsoft.com/office/drawing/2014/main" id="{895F020A-8A00-BD69-31A2-3E668CE90355}"/>
              </a:ext>
            </a:extLst>
          </p:cNvPr>
          <p:cNvGrpSpPr/>
          <p:nvPr/>
        </p:nvGrpSpPr>
        <p:grpSpPr>
          <a:xfrm>
            <a:off x="762000" y="495300"/>
            <a:ext cx="1608820" cy="1608820"/>
            <a:chOff x="0" y="0"/>
            <a:chExt cx="812800" cy="812800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63CF94D-494A-A30B-C162-007A8121AB7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26" name="TextBox 16">
              <a:extLst>
                <a:ext uri="{FF2B5EF4-FFF2-40B4-BE49-F238E27FC236}">
                  <a16:creationId xmlns:a16="http://schemas.microsoft.com/office/drawing/2014/main" id="{5FE910B3-D3FF-1E82-E0C1-C0E6AF1C026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Graphic 13" descr="Hero Female outline">
            <a:extLst>
              <a:ext uri="{FF2B5EF4-FFF2-40B4-BE49-F238E27FC236}">
                <a16:creationId xmlns:a16="http://schemas.microsoft.com/office/drawing/2014/main" id="{24A5D2AB-4518-6204-9C94-D4E4EEA03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6934" y="720234"/>
            <a:ext cx="1158952" cy="1158952"/>
          </a:xfrm>
          <a:prstGeom prst="rect">
            <a:avLst/>
          </a:prstGeom>
        </p:spPr>
      </p:pic>
      <p:sp>
        <p:nvSpPr>
          <p:cNvPr id="4" name="AutoShape 10">
            <a:extLst>
              <a:ext uri="{FF2B5EF4-FFF2-40B4-BE49-F238E27FC236}">
                <a16:creationId xmlns:a16="http://schemas.microsoft.com/office/drawing/2014/main" id="{D43DAF80-AB79-6E63-2800-8813E8A15947}"/>
              </a:ext>
            </a:extLst>
          </p:cNvPr>
          <p:cNvSpPr/>
          <p:nvPr/>
        </p:nvSpPr>
        <p:spPr>
          <a:xfrm flipV="1">
            <a:off x="8360129" y="6340137"/>
            <a:ext cx="751808" cy="0"/>
          </a:xfrm>
          <a:prstGeom prst="line">
            <a:avLst/>
          </a:prstGeom>
          <a:ln w="85725" cap="rnd">
            <a:solidFill>
              <a:srgbClr val="8EB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5897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3503499" y="6223128"/>
            <a:ext cx="8935030" cy="8935030"/>
          </a:xfrm>
          <a:custGeom>
            <a:avLst/>
            <a:gdLst/>
            <a:ahLst/>
            <a:cxnLst/>
            <a:rect l="l" t="t" r="r" b="b"/>
            <a:pathLst>
              <a:path w="8935030" h="8935030">
                <a:moveTo>
                  <a:pt x="0" y="0"/>
                </a:moveTo>
                <a:lnTo>
                  <a:pt x="8935030" y="0"/>
                </a:lnTo>
                <a:lnTo>
                  <a:pt x="8935030" y="8935030"/>
                </a:lnTo>
                <a:lnTo>
                  <a:pt x="0" y="8935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7" name="Freeform 7"/>
          <p:cNvSpPr/>
          <p:nvPr/>
        </p:nvSpPr>
        <p:spPr>
          <a:xfrm>
            <a:off x="-3394211" y="-2802161"/>
            <a:ext cx="6788421" cy="6788421"/>
          </a:xfrm>
          <a:custGeom>
            <a:avLst/>
            <a:gdLst/>
            <a:ahLst/>
            <a:cxnLst/>
            <a:rect l="l" t="t" r="r" b="b"/>
            <a:pathLst>
              <a:path w="6788421" h="6788421">
                <a:moveTo>
                  <a:pt x="0" y="0"/>
                </a:moveTo>
                <a:lnTo>
                  <a:pt x="6788422" y="0"/>
                </a:lnTo>
                <a:lnTo>
                  <a:pt x="6788422" y="6788421"/>
                </a:lnTo>
                <a:lnTo>
                  <a:pt x="0" y="6788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2" name="TextBox 2"/>
          <p:cNvSpPr txBox="1"/>
          <p:nvPr/>
        </p:nvSpPr>
        <p:spPr>
          <a:xfrm>
            <a:off x="1168179" y="699069"/>
            <a:ext cx="16283019" cy="1231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98"/>
              </a:lnSpc>
              <a:spcBef>
                <a:spcPct val="0"/>
              </a:spcBef>
            </a:pPr>
            <a:r>
              <a:rPr lang="en-US" sz="5400" b="1">
                <a:solidFill>
                  <a:srgbClr val="05066D"/>
                </a:solidFill>
                <a:ea typeface="+mn-lt"/>
                <a:cs typeface="+mn-lt"/>
              </a:rPr>
              <a:t>Testing, implementation, monitoring and evaluation</a:t>
            </a:r>
            <a:endParaRPr lang="de-DE" sz="5400" b="1"/>
          </a:p>
        </p:txBody>
      </p:sp>
      <p:sp>
        <p:nvSpPr>
          <p:cNvPr id="6" name="Freeform 6"/>
          <p:cNvSpPr/>
          <p:nvPr/>
        </p:nvSpPr>
        <p:spPr>
          <a:xfrm>
            <a:off x="228600" y="7039056"/>
            <a:ext cx="3712909" cy="3018285"/>
          </a:xfrm>
          <a:custGeom>
            <a:avLst/>
            <a:gdLst/>
            <a:ahLst/>
            <a:cxnLst/>
            <a:rect l="l" t="t" r="r" b="b"/>
            <a:pathLst>
              <a:path w="3712909" h="3018285">
                <a:moveTo>
                  <a:pt x="0" y="0"/>
                </a:moveTo>
                <a:lnTo>
                  <a:pt x="3712909" y="0"/>
                </a:lnTo>
                <a:lnTo>
                  <a:pt x="3712909" y="3018285"/>
                </a:lnTo>
                <a:lnTo>
                  <a:pt x="0" y="301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DAB6AAD-59FC-7DB4-7D1C-3E6BDA94F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51" y="66357"/>
            <a:ext cx="4482240" cy="629264"/>
          </a:xfrm>
          <a:prstGeom prst="rect">
            <a:avLst/>
          </a:prstGeom>
        </p:spPr>
      </p:pic>
      <p:grpSp>
        <p:nvGrpSpPr>
          <p:cNvPr id="10" name="Group 5">
            <a:extLst>
              <a:ext uri="{FF2B5EF4-FFF2-40B4-BE49-F238E27FC236}">
                <a16:creationId xmlns:a16="http://schemas.microsoft.com/office/drawing/2014/main" id="{D5701E7A-6049-F018-863B-A3CA9F8125F6}"/>
              </a:ext>
            </a:extLst>
          </p:cNvPr>
          <p:cNvGrpSpPr/>
          <p:nvPr/>
        </p:nvGrpSpPr>
        <p:grpSpPr>
          <a:xfrm>
            <a:off x="3399943" y="2424807"/>
            <a:ext cx="290347" cy="290347"/>
            <a:chOff x="0" y="0"/>
            <a:chExt cx="812800" cy="812800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D63E3AB-7AEB-0223-68D0-BC695923B1A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5066D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E72DDD46-8CCB-CCCC-0971-F233AF6CE46E}"/>
                </a:ext>
              </a:extLst>
            </p:cNvPr>
            <p:cNvSpPr txBox="1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13" name="TextBox 9">
            <a:extLst>
              <a:ext uri="{FF2B5EF4-FFF2-40B4-BE49-F238E27FC236}">
                <a16:creationId xmlns:a16="http://schemas.microsoft.com/office/drawing/2014/main" id="{60172154-25F9-853E-2683-941D2725D73A}"/>
              </a:ext>
            </a:extLst>
          </p:cNvPr>
          <p:cNvSpPr txBox="1"/>
          <p:nvPr/>
        </p:nvSpPr>
        <p:spPr>
          <a:xfrm>
            <a:off x="4100625" y="2345723"/>
            <a:ext cx="4045963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solidFill>
                  <a:srgbClr val="05066D"/>
                </a:solidFill>
                <a:ea typeface="+mn-lt"/>
                <a:cs typeface="+mn-lt"/>
              </a:rPr>
              <a:t>Quality Assurance Testing:</a:t>
            </a:r>
            <a:endParaRPr lang="de-DE" sz="2800" b="1"/>
          </a:p>
          <a:p>
            <a:endParaRPr lang="en-US"/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5EDCDDD0-1E56-5EC6-4D23-C478F743ACD5}"/>
              </a:ext>
            </a:extLst>
          </p:cNvPr>
          <p:cNvGrpSpPr/>
          <p:nvPr/>
        </p:nvGrpSpPr>
        <p:grpSpPr>
          <a:xfrm>
            <a:off x="3399943" y="4196666"/>
            <a:ext cx="290347" cy="290347"/>
            <a:chOff x="0" y="0"/>
            <a:chExt cx="812800" cy="812800"/>
          </a:xfrm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123BD707-E5FD-CA0F-9F75-8236D1BBDA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5066D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6" name="TextBox 12">
              <a:extLst>
                <a:ext uri="{FF2B5EF4-FFF2-40B4-BE49-F238E27FC236}">
                  <a16:creationId xmlns:a16="http://schemas.microsoft.com/office/drawing/2014/main" id="{695F97F4-2BAA-30CA-01DB-93F4F3272092}"/>
                </a:ext>
              </a:extLst>
            </p:cNvPr>
            <p:cNvSpPr txBox="1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19" name="TextBox 13">
            <a:extLst>
              <a:ext uri="{FF2B5EF4-FFF2-40B4-BE49-F238E27FC236}">
                <a16:creationId xmlns:a16="http://schemas.microsoft.com/office/drawing/2014/main" id="{D77DD533-09CC-FB8C-ED67-5EC2E5A8D0D5}"/>
              </a:ext>
            </a:extLst>
          </p:cNvPr>
          <p:cNvSpPr txBox="1"/>
          <p:nvPr/>
        </p:nvSpPr>
        <p:spPr>
          <a:xfrm>
            <a:off x="8536304" y="4138555"/>
            <a:ext cx="7904899" cy="1705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rgbClr val="05066D"/>
                </a:solidFill>
                <a:ea typeface="+mn-lt"/>
                <a:cs typeface="+mn-lt"/>
              </a:rPr>
              <a:t>Cloud-based platform, web and mobile access</a:t>
            </a:r>
            <a:endParaRPr lang="de-DE" sz="2200"/>
          </a:p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rgbClr val="05066D"/>
                </a:solidFill>
                <a:ea typeface="+mn-lt"/>
                <a:cs typeface="+mn-lt"/>
              </a:rPr>
              <a:t>Seamless EHR integration via standard APIs</a:t>
            </a:r>
            <a:endParaRPr lang="en-US" sz="2200"/>
          </a:p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rgbClr val="05066D"/>
                </a:solidFill>
                <a:ea typeface="+mn-lt"/>
                <a:cs typeface="+mn-lt"/>
              </a:rPr>
              <a:t>Extensive user training and support</a:t>
            </a:r>
            <a:endParaRPr lang="en-US" sz="2200"/>
          </a:p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rgbClr val="05066D"/>
                </a:solidFill>
                <a:ea typeface="+mn-lt"/>
                <a:cs typeface="+mn-lt"/>
              </a:rPr>
              <a:t>Regular updates, strong security, GDPR/HIPAA compliance</a:t>
            </a:r>
            <a:endParaRPr lang="en-US" sz="2200"/>
          </a:p>
          <a:p>
            <a:pPr algn="l">
              <a:lnSpc>
                <a:spcPts val="2854"/>
              </a:lnSpc>
              <a:spcBef>
                <a:spcPct val="0"/>
              </a:spcBef>
            </a:pPr>
            <a:endParaRPr lang="en-US" sz="2200">
              <a:solidFill>
                <a:srgbClr val="05066D"/>
              </a:solidFill>
              <a:latin typeface="Canva Sans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57638999-D5BB-B382-F3AA-9C63B160634E}"/>
              </a:ext>
            </a:extLst>
          </p:cNvPr>
          <p:cNvGrpSpPr/>
          <p:nvPr/>
        </p:nvGrpSpPr>
        <p:grpSpPr>
          <a:xfrm>
            <a:off x="3399943" y="5934708"/>
            <a:ext cx="290347" cy="290347"/>
            <a:chOff x="0" y="0"/>
            <a:chExt cx="812800" cy="812800"/>
          </a:xfrm>
        </p:grpSpPr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1732C3A-15DC-EE57-9CF4-6A0ABCB065B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5066D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30508177-7749-CBA4-896A-927960737A06}"/>
                </a:ext>
              </a:extLst>
            </p:cNvPr>
            <p:cNvSpPr txBox="1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25" name="TextBox 17">
            <a:extLst>
              <a:ext uri="{FF2B5EF4-FFF2-40B4-BE49-F238E27FC236}">
                <a16:creationId xmlns:a16="http://schemas.microsoft.com/office/drawing/2014/main" id="{1AA7FC23-A369-5E6E-6ABE-B07031240370}"/>
              </a:ext>
            </a:extLst>
          </p:cNvPr>
          <p:cNvSpPr txBox="1"/>
          <p:nvPr/>
        </p:nvSpPr>
        <p:spPr>
          <a:xfrm>
            <a:off x="8536304" y="8026276"/>
            <a:ext cx="6814331" cy="2044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rgbClr val="05066D"/>
                </a:solidFill>
                <a:ea typeface="+mn-lt"/>
                <a:cs typeface="+mn-lt"/>
              </a:rPr>
              <a:t>Improved decision-making and patient outcomes</a:t>
            </a:r>
            <a:endParaRPr lang="de-DE" sz="2200"/>
          </a:p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rgbClr val="05066D"/>
                </a:solidFill>
                <a:ea typeface="+mn-lt"/>
                <a:cs typeface="+mn-lt"/>
              </a:rPr>
              <a:t>Streamlined workflows, reduced cognitive load</a:t>
            </a:r>
            <a:endParaRPr lang="en-US" sz="2200"/>
          </a:p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rgbClr val="05066D"/>
                </a:solidFill>
                <a:ea typeface="+mn-lt"/>
                <a:cs typeface="+mn-lt"/>
              </a:rPr>
              <a:t>Enhanced consistency and support during emergencies</a:t>
            </a:r>
          </a:p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rgbClr val="05066D"/>
                </a:solidFill>
                <a:ea typeface="+mn-lt"/>
                <a:cs typeface="+mn-lt"/>
              </a:rPr>
              <a:t>Challenges: adaptation and maintaining clinical judgment</a:t>
            </a:r>
            <a:endParaRPr lang="en-US" sz="2200"/>
          </a:p>
          <a:p>
            <a:pPr marL="285750" indent="-285750">
              <a:buFont typeface="Arial"/>
              <a:buChar char="•"/>
            </a:pPr>
            <a:endParaRPr lang="en-US" sz="2200">
              <a:solidFill>
                <a:srgbClr val="05066D"/>
              </a:solidFill>
              <a:ea typeface="Calibri"/>
              <a:cs typeface="Calibri"/>
            </a:endParaRPr>
          </a:p>
          <a:p>
            <a:pPr algn="l">
              <a:lnSpc>
                <a:spcPts val="2854"/>
              </a:lnSpc>
              <a:spcBef>
                <a:spcPct val="0"/>
              </a:spcBef>
            </a:pPr>
            <a:endParaRPr lang="en-US" sz="2200">
              <a:solidFill>
                <a:srgbClr val="05066D"/>
              </a:solidFill>
              <a:latin typeface="Canva Sans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C4476F8-82F0-65E5-3DC4-AD4001E26FFF}"/>
              </a:ext>
            </a:extLst>
          </p:cNvPr>
          <p:cNvSpPr txBox="1"/>
          <p:nvPr/>
        </p:nvSpPr>
        <p:spPr>
          <a:xfrm>
            <a:off x="8532250" y="2211513"/>
            <a:ext cx="9066400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rgbClr val="05066D"/>
                </a:solidFill>
                <a:ea typeface="+mn-lt"/>
                <a:cs typeface="+mn-lt"/>
              </a:rPr>
              <a:t>Risk-based approach: prioritize patient safety, performance, data integrity</a:t>
            </a:r>
            <a:endParaRPr lang="de-DE" sz="2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rgbClr val="05066D"/>
                </a:solidFill>
                <a:ea typeface="+mn-lt"/>
                <a:cs typeface="+mn-lt"/>
              </a:rPr>
              <a:t>Comprehensive functional and performance tests</a:t>
            </a:r>
            <a:endParaRPr lang="en-US" sz="2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rgbClr val="05066D"/>
                </a:solidFill>
                <a:ea typeface="+mn-lt"/>
                <a:cs typeface="+mn-lt"/>
              </a:rPr>
              <a:t>Translation testing: L2, L3, L4 levels</a:t>
            </a:r>
            <a:endParaRPr lang="en-US" sz="2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rgbClr val="05066D"/>
                </a:solidFill>
                <a:ea typeface="+mn-lt"/>
                <a:cs typeface="+mn-lt"/>
              </a:rPr>
              <a:t>Automation and CI/CD pipelines for continuous testing</a:t>
            </a:r>
            <a:endParaRPr lang="en-US" sz="2200"/>
          </a:p>
          <a:p>
            <a:endParaRPr lang="en-US" sz="2200">
              <a:solidFill>
                <a:srgbClr val="05066D"/>
              </a:solidFill>
              <a:ea typeface="+mn-lt"/>
              <a:cs typeface="+mn-lt"/>
            </a:endParaRPr>
          </a:p>
          <a:p>
            <a:pPr algn="l"/>
            <a:endParaRPr lang="de-DE" sz="2200">
              <a:ea typeface="Calibri"/>
              <a:cs typeface="Calibri"/>
            </a:endParaRPr>
          </a:p>
        </p:txBody>
      </p:sp>
      <p:grpSp>
        <p:nvGrpSpPr>
          <p:cNvPr id="27" name="Group 14">
            <a:extLst>
              <a:ext uri="{FF2B5EF4-FFF2-40B4-BE49-F238E27FC236}">
                <a16:creationId xmlns:a16="http://schemas.microsoft.com/office/drawing/2014/main" id="{14A5E176-018B-20D1-DBFB-36D3F415F0AC}"/>
              </a:ext>
            </a:extLst>
          </p:cNvPr>
          <p:cNvGrpSpPr/>
          <p:nvPr/>
        </p:nvGrpSpPr>
        <p:grpSpPr>
          <a:xfrm>
            <a:off x="3399943" y="8021469"/>
            <a:ext cx="290347" cy="290347"/>
            <a:chOff x="0" y="0"/>
            <a:chExt cx="812800" cy="812800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E146CBEF-732C-ECF5-6ED8-62F227C67A6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5066D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29" name="TextBox 16">
              <a:extLst>
                <a:ext uri="{FF2B5EF4-FFF2-40B4-BE49-F238E27FC236}">
                  <a16:creationId xmlns:a16="http://schemas.microsoft.com/office/drawing/2014/main" id="{3341F2E4-42FA-6C74-45F1-6C33DE2ECC0C}"/>
                </a:ext>
              </a:extLst>
            </p:cNvPr>
            <p:cNvSpPr txBox="1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33" name="TextBox 17">
            <a:extLst>
              <a:ext uri="{FF2B5EF4-FFF2-40B4-BE49-F238E27FC236}">
                <a16:creationId xmlns:a16="http://schemas.microsoft.com/office/drawing/2014/main" id="{9079E18E-5A71-CED7-A69D-AC395D816D4D}"/>
              </a:ext>
            </a:extLst>
          </p:cNvPr>
          <p:cNvSpPr txBox="1"/>
          <p:nvPr/>
        </p:nvSpPr>
        <p:spPr>
          <a:xfrm>
            <a:off x="8536304" y="5939515"/>
            <a:ext cx="7904899" cy="1705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rgbClr val="05066D"/>
                </a:solidFill>
                <a:ea typeface="+mn-lt"/>
                <a:cs typeface="+mn-lt"/>
              </a:rPr>
              <a:t>Smooth initial rollout, user adoption, system stability</a:t>
            </a:r>
            <a:endParaRPr lang="de-DE" sz="2200"/>
          </a:p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rgbClr val="05066D"/>
                </a:solidFill>
                <a:ea typeface="+mn-lt"/>
                <a:cs typeface="+mn-lt"/>
              </a:rPr>
              <a:t>Continuous optimization and enhancement</a:t>
            </a:r>
            <a:endParaRPr lang="en-US" sz="2200"/>
          </a:p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rgbClr val="05066D"/>
                </a:solidFill>
                <a:ea typeface="+mn-lt"/>
                <a:cs typeface="+mn-lt"/>
              </a:rPr>
              <a:t>Long-term impact assessment on outcomes and satisfaction</a:t>
            </a:r>
            <a:endParaRPr lang="en-US" sz="2200"/>
          </a:p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rgbClr val="05066D"/>
                </a:solidFill>
                <a:ea typeface="+mn-lt"/>
                <a:cs typeface="+mn-lt"/>
              </a:rPr>
              <a:t>Data analytics, user surveys, and clinical audits</a:t>
            </a:r>
            <a:endParaRPr lang="en-US" sz="2200"/>
          </a:p>
          <a:p>
            <a:pPr algn="l">
              <a:lnSpc>
                <a:spcPts val="2854"/>
              </a:lnSpc>
              <a:spcBef>
                <a:spcPct val="0"/>
              </a:spcBef>
            </a:pPr>
            <a:endParaRPr lang="en-US" sz="2200">
              <a:solidFill>
                <a:srgbClr val="05066D"/>
              </a:solidFill>
              <a:latin typeface="Canva Sans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D72785A1-AFF1-0473-4381-C858F28DC1A3}"/>
              </a:ext>
            </a:extLst>
          </p:cNvPr>
          <p:cNvSpPr txBox="1"/>
          <p:nvPr/>
        </p:nvSpPr>
        <p:spPr>
          <a:xfrm>
            <a:off x="4100625" y="4117897"/>
            <a:ext cx="4045963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solidFill>
                  <a:srgbClr val="05066D"/>
                </a:solidFill>
                <a:ea typeface="+mn-lt"/>
                <a:cs typeface="+mn-lt"/>
              </a:rPr>
              <a:t>Implementation:</a:t>
            </a:r>
            <a:endParaRPr lang="de-DE" sz="2800" b="1"/>
          </a:p>
          <a:p>
            <a:endParaRPr lang="en-US"/>
          </a:p>
        </p:txBody>
      </p:sp>
      <p:sp>
        <p:nvSpPr>
          <p:cNvPr id="36" name="TextBox 9">
            <a:extLst>
              <a:ext uri="{FF2B5EF4-FFF2-40B4-BE49-F238E27FC236}">
                <a16:creationId xmlns:a16="http://schemas.microsoft.com/office/drawing/2014/main" id="{5C9EB7DA-516A-4C93-8C68-AA7EEA172D53}"/>
              </a:ext>
            </a:extLst>
          </p:cNvPr>
          <p:cNvSpPr txBox="1"/>
          <p:nvPr/>
        </p:nvSpPr>
        <p:spPr>
          <a:xfrm>
            <a:off x="4100624" y="5879584"/>
            <a:ext cx="4045963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solidFill>
                  <a:srgbClr val="05066D"/>
                </a:solidFill>
                <a:ea typeface="+mn-lt"/>
                <a:cs typeface="+mn-lt"/>
              </a:rPr>
              <a:t>Monitoring and Evaluation:</a:t>
            </a:r>
            <a:endParaRPr lang="de-DE" b="1">
              <a:ea typeface="+mn-lt"/>
              <a:cs typeface="+mn-lt"/>
            </a:endParaRPr>
          </a:p>
          <a:p>
            <a:endParaRPr lang="en-US" b="1"/>
          </a:p>
        </p:txBody>
      </p:sp>
      <p:sp>
        <p:nvSpPr>
          <p:cNvPr id="37" name="TextBox 9">
            <a:extLst>
              <a:ext uri="{FF2B5EF4-FFF2-40B4-BE49-F238E27FC236}">
                <a16:creationId xmlns:a16="http://schemas.microsoft.com/office/drawing/2014/main" id="{C57194AE-9072-79A5-8024-2D3D3C03525B}"/>
              </a:ext>
            </a:extLst>
          </p:cNvPr>
          <p:cNvSpPr txBox="1"/>
          <p:nvPr/>
        </p:nvSpPr>
        <p:spPr>
          <a:xfrm>
            <a:off x="4100625" y="7966346"/>
            <a:ext cx="4045963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solidFill>
                  <a:srgbClr val="05066D"/>
                </a:solidFill>
                <a:ea typeface="+mn-lt"/>
                <a:cs typeface="+mn-lt"/>
              </a:rPr>
              <a:t>Expected Impact:</a:t>
            </a:r>
            <a:endParaRPr lang="de-DE" b="1">
              <a:ea typeface="+mn-lt"/>
              <a:cs typeface="+mn-lt"/>
            </a:endParaRPr>
          </a:p>
          <a:p>
            <a:endParaRPr lang="en-US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99751" y="1028700"/>
            <a:ext cx="3464242" cy="2878208"/>
          </a:xfrm>
          <a:custGeom>
            <a:avLst/>
            <a:gdLst/>
            <a:ahLst/>
            <a:cxnLst/>
            <a:rect l="l" t="t" r="r" b="b"/>
            <a:pathLst>
              <a:path w="3464242" h="2878208">
                <a:moveTo>
                  <a:pt x="0" y="0"/>
                </a:moveTo>
                <a:lnTo>
                  <a:pt x="3464242" y="0"/>
                </a:lnTo>
                <a:lnTo>
                  <a:pt x="3464242" y="2878208"/>
                </a:lnTo>
                <a:lnTo>
                  <a:pt x="0" y="2878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TextBox 3"/>
          <p:cNvSpPr txBox="1"/>
          <p:nvPr/>
        </p:nvSpPr>
        <p:spPr>
          <a:xfrm>
            <a:off x="4959469" y="3982709"/>
            <a:ext cx="3364366" cy="44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9"/>
              </a:lnSpc>
            </a:pPr>
            <a:r>
              <a:rPr lang="en-US" sz="2800" b="1">
                <a:solidFill>
                  <a:srgbClr val="05066D"/>
                </a:solidFill>
                <a:latin typeface="Canva Sans Bold"/>
              </a:rPr>
              <a:t>Vision</a:t>
            </a:r>
          </a:p>
        </p:txBody>
      </p:sp>
      <p:sp>
        <p:nvSpPr>
          <p:cNvPr id="4" name="Freeform 4"/>
          <p:cNvSpPr/>
          <p:nvPr/>
        </p:nvSpPr>
        <p:spPr>
          <a:xfrm>
            <a:off x="-6981035" y="-5942250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3778908" y="3732490"/>
            <a:ext cx="953938" cy="95393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8"/>
                </a:lnSpc>
              </a:pPr>
              <a:r>
                <a:rPr lang="en-US" sz="2241">
                  <a:solidFill>
                    <a:srgbClr val="05066D"/>
                  </a:solidFill>
                  <a:latin typeface="Canva Sans Bold"/>
                </a:rPr>
                <a:t>01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778908" y="1853764"/>
            <a:ext cx="8550780" cy="140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98"/>
              </a:lnSpc>
              <a:spcBef>
                <a:spcPct val="0"/>
              </a:spcBef>
            </a:pPr>
            <a:r>
              <a:rPr lang="en-US" sz="7784">
                <a:solidFill>
                  <a:srgbClr val="05066D"/>
                </a:solidFill>
                <a:latin typeface="Poppins Ultra-Bold"/>
              </a:rPr>
              <a:t>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9469" y="5156357"/>
            <a:ext cx="5923008" cy="448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19"/>
              </a:lnSpc>
            </a:pPr>
            <a:r>
              <a:rPr lang="en-US" sz="2800" b="1" dirty="0">
                <a:solidFill>
                  <a:srgbClr val="05066D"/>
                </a:solidFill>
                <a:latin typeface="Canva Sans Bold"/>
              </a:rPr>
              <a:t> Personas &amp; Scenarios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778908" y="4906140"/>
            <a:ext cx="953938" cy="95393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8"/>
                </a:lnSpc>
              </a:pPr>
              <a:r>
                <a:rPr lang="en-US" sz="2241">
                  <a:solidFill>
                    <a:srgbClr val="05066D"/>
                  </a:solidFill>
                  <a:latin typeface="Canva Sans Bold"/>
                </a:rPr>
                <a:t>02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729990" y="5143500"/>
            <a:ext cx="10089928" cy="10089928"/>
          </a:xfrm>
          <a:custGeom>
            <a:avLst/>
            <a:gdLst/>
            <a:ahLst/>
            <a:cxnLst/>
            <a:rect l="l" t="t" r="r" b="b"/>
            <a:pathLst>
              <a:path w="10089928" h="10089928">
                <a:moveTo>
                  <a:pt x="0" y="0"/>
                </a:moveTo>
                <a:lnTo>
                  <a:pt x="10089929" y="0"/>
                </a:lnTo>
                <a:lnTo>
                  <a:pt x="10089929" y="10089928"/>
                </a:lnTo>
                <a:lnTo>
                  <a:pt x="0" y="10089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4" name="TextBox 14"/>
          <p:cNvSpPr txBox="1"/>
          <p:nvPr/>
        </p:nvSpPr>
        <p:spPr>
          <a:xfrm>
            <a:off x="4959469" y="6324566"/>
            <a:ext cx="3364366" cy="45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2800" b="1">
                <a:solidFill>
                  <a:srgbClr val="05066D"/>
                </a:solidFill>
                <a:latin typeface="Canva Sans Bold"/>
              </a:rPr>
              <a:t>Operational L2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778908" y="6126778"/>
            <a:ext cx="953938" cy="95393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8"/>
                </a:lnSpc>
              </a:pPr>
              <a:r>
                <a:rPr lang="en-US" sz="2241">
                  <a:solidFill>
                    <a:srgbClr val="05066D"/>
                  </a:solidFill>
                  <a:latin typeface="Canva Sans Bold"/>
                </a:rPr>
                <a:t>03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959469" y="7498215"/>
            <a:ext cx="6604613" cy="921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19"/>
              </a:lnSpc>
            </a:pPr>
            <a:r>
              <a:rPr lang="en-US" sz="2800" b="1" dirty="0">
                <a:solidFill>
                  <a:srgbClr val="05066D"/>
                </a:solidFill>
                <a:latin typeface="Canva Sans Bold"/>
              </a:rPr>
              <a:t>Machine Readable L3 &amp; </a:t>
            </a:r>
            <a:endParaRPr lang="en-US" sz="2800" b="1" dirty="0">
              <a:solidFill>
                <a:srgbClr val="05066D"/>
              </a:solidFill>
              <a:latin typeface="Canva Sans Bold"/>
              <a:ea typeface="+mn-lt"/>
              <a:cs typeface="+mn-lt"/>
            </a:endParaRPr>
          </a:p>
          <a:p>
            <a:pPr>
              <a:lnSpc>
                <a:spcPts val="3719"/>
              </a:lnSpc>
            </a:pPr>
            <a:r>
              <a:rPr lang="en-US" sz="2800" b="1" dirty="0">
                <a:solidFill>
                  <a:srgbClr val="05066D"/>
                </a:solidFill>
                <a:latin typeface="Canva Sans Bold"/>
                <a:ea typeface="+mn-lt"/>
                <a:cs typeface="+mn-lt"/>
              </a:rPr>
              <a:t>Executable L4</a:t>
            </a:r>
            <a:endParaRPr lang="en-US" sz="2800" b="1" dirty="0">
              <a:solidFill>
                <a:srgbClr val="05066D"/>
              </a:solidFill>
              <a:latin typeface="Canva Sans Bold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3778908" y="7300428"/>
            <a:ext cx="953938" cy="95393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CH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8"/>
                </a:lnSpc>
              </a:pPr>
              <a:r>
                <a:rPr lang="en-US" sz="2241">
                  <a:solidFill>
                    <a:srgbClr val="05066D"/>
                  </a:solidFill>
                  <a:latin typeface="Canva Sans Bold"/>
                </a:rPr>
                <a:t>04</a:t>
              </a:r>
            </a:p>
          </p:txBody>
        </p:sp>
      </p:grpSp>
      <p:pic>
        <p:nvPicPr>
          <p:cNvPr id="38" name="Picture 3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D37D877-D042-E4BE-B9E9-0EC0AEDCB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51" y="66357"/>
            <a:ext cx="4482240" cy="6292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4355" y="-574163"/>
            <a:ext cx="19316709" cy="3141528"/>
            <a:chOff x="0" y="0"/>
            <a:chExt cx="5087528" cy="12223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7528" cy="1222337"/>
            </a:xfrm>
            <a:custGeom>
              <a:avLst/>
              <a:gdLst/>
              <a:ahLst/>
              <a:cxnLst/>
              <a:rect l="l" t="t" r="r" b="b"/>
              <a:pathLst>
                <a:path w="5087528" h="1222337">
                  <a:moveTo>
                    <a:pt x="0" y="0"/>
                  </a:moveTo>
                  <a:lnTo>
                    <a:pt x="5087528" y="0"/>
                  </a:lnTo>
                  <a:lnTo>
                    <a:pt x="5087528" y="1222337"/>
                  </a:lnTo>
                  <a:lnTo>
                    <a:pt x="0" y="1222337"/>
                  </a:lnTo>
                  <a:close/>
                </a:path>
              </a:pathLst>
            </a:custGeom>
            <a:solidFill>
              <a:srgbClr val="B4CDFF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87528" cy="1279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75502" y="996872"/>
            <a:ext cx="12618115" cy="1326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98"/>
              </a:lnSpc>
              <a:spcBef>
                <a:spcPct val="0"/>
              </a:spcBef>
            </a:pPr>
            <a:r>
              <a:rPr lang="en-US" sz="7750">
                <a:solidFill>
                  <a:srgbClr val="FDFDFD"/>
                </a:solidFill>
                <a:latin typeface="Poppins Ultra-Bold"/>
              </a:rPr>
              <a:t>Individual Contributions</a:t>
            </a:r>
            <a:r>
              <a:rPr lang="en-US" sz="7750" u="none" strike="noStrike">
                <a:solidFill>
                  <a:srgbClr val="FDFDFD"/>
                </a:solidFill>
                <a:latin typeface="Poppins Ultra-Bold"/>
              </a:rPr>
              <a:t> </a:t>
            </a:r>
          </a:p>
        </p:txBody>
      </p:sp>
      <p:pic>
        <p:nvPicPr>
          <p:cNvPr id="17" name="Picture 1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B5003F-4C94-1F92-ECF1-3BAC09529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51" y="66357"/>
            <a:ext cx="4482240" cy="629264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EA8B2C53-4098-122B-DB0A-FE421EC5F6F2}"/>
              </a:ext>
            </a:extLst>
          </p:cNvPr>
          <p:cNvSpPr txBox="1"/>
          <p:nvPr/>
        </p:nvSpPr>
        <p:spPr>
          <a:xfrm>
            <a:off x="2204699" y="3218632"/>
            <a:ext cx="10772184" cy="730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40055" lvl="1" indent="-219710">
              <a:lnSpc>
                <a:spcPts val="2854"/>
              </a:lnSpc>
              <a:buFont typeface="Arial"/>
              <a:buChar char="•"/>
            </a:pPr>
            <a:r>
              <a:rPr lang="en-US" sz="2400" dirty="0">
                <a:solidFill>
                  <a:srgbClr val="05066D"/>
                </a:solidFill>
                <a:latin typeface="Calibri"/>
                <a:ea typeface="Calibri"/>
                <a:cs typeface="Calibri"/>
              </a:rPr>
              <a:t>Sebastian Fernandez:</a:t>
            </a:r>
          </a:p>
          <a:p>
            <a:pPr marL="220345" lvl="1">
              <a:lnSpc>
                <a:spcPts val="2854"/>
              </a:lnSpc>
            </a:pPr>
            <a:r>
              <a:rPr lang="en-US" sz="2400" dirty="0">
                <a:solidFill>
                  <a:srgbClr val="05066D"/>
                </a:solidFill>
                <a:latin typeface="Calibri"/>
                <a:ea typeface="Calibri"/>
                <a:cs typeface="Calibri"/>
              </a:rPr>
              <a:t>Main focus on creating L3 &amp; L4</a:t>
            </a:r>
          </a:p>
        </p:txBody>
      </p:sp>
      <p:sp>
        <p:nvSpPr>
          <p:cNvPr id="18" name="AutoShape 9">
            <a:extLst>
              <a:ext uri="{FF2B5EF4-FFF2-40B4-BE49-F238E27FC236}">
                <a16:creationId xmlns:a16="http://schemas.microsoft.com/office/drawing/2014/main" id="{CBE0B1A3-02B0-7E02-5F7B-3840D6AAF15D}"/>
              </a:ext>
            </a:extLst>
          </p:cNvPr>
          <p:cNvSpPr/>
          <p:nvPr/>
        </p:nvSpPr>
        <p:spPr>
          <a:xfrm flipV="1">
            <a:off x="2374296" y="4138400"/>
            <a:ext cx="1740503" cy="0"/>
          </a:xfrm>
          <a:prstGeom prst="line">
            <a:avLst/>
          </a:prstGeom>
          <a:ln w="85725" cap="rnd">
            <a:solidFill>
              <a:srgbClr val="8EB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CH" sz="2400"/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F615AB06-03C6-6B43-16C6-273A5F96F369}"/>
              </a:ext>
            </a:extLst>
          </p:cNvPr>
          <p:cNvSpPr txBox="1"/>
          <p:nvPr/>
        </p:nvSpPr>
        <p:spPr>
          <a:xfrm>
            <a:off x="2204699" y="4581705"/>
            <a:ext cx="10474813" cy="732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40055" lvl="1" indent="-219710">
              <a:lnSpc>
                <a:spcPts val="2854"/>
              </a:lnSpc>
              <a:buFont typeface="Arial"/>
              <a:buChar char="•"/>
            </a:pPr>
            <a:r>
              <a:rPr lang="en-US" sz="2400">
                <a:solidFill>
                  <a:srgbClr val="05066D"/>
                </a:solidFill>
                <a:latin typeface="Calibri"/>
                <a:ea typeface="Calibri"/>
                <a:cs typeface="Calibri"/>
              </a:rPr>
              <a:t>Magdalena </a:t>
            </a:r>
            <a:r>
              <a:rPr lang="en-US" sz="2400" err="1">
                <a:solidFill>
                  <a:srgbClr val="05066D"/>
                </a:solidFill>
                <a:latin typeface="Calibri"/>
                <a:ea typeface="Calibri"/>
                <a:cs typeface="Calibri"/>
              </a:rPr>
              <a:t>Hardegger</a:t>
            </a:r>
            <a:r>
              <a:rPr lang="en-US" sz="2400">
                <a:solidFill>
                  <a:srgbClr val="05066D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220345" lvl="1">
              <a:lnSpc>
                <a:spcPts val="2854"/>
              </a:lnSpc>
            </a:pPr>
            <a:r>
              <a:rPr lang="en-US" sz="2400">
                <a:solidFill>
                  <a:srgbClr val="05066D"/>
                </a:solidFill>
                <a:latin typeface="Calibri"/>
                <a:ea typeface="Calibri"/>
                <a:cs typeface="Calibri"/>
              </a:rPr>
              <a:t>Main focus on L1 to L2 translation, BPMN, Decision table creation, personas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54CEB9E9-C6C2-4B52-FF17-6B2AF276FCAD}"/>
              </a:ext>
            </a:extLst>
          </p:cNvPr>
          <p:cNvSpPr txBox="1"/>
          <p:nvPr/>
        </p:nvSpPr>
        <p:spPr>
          <a:xfrm>
            <a:off x="2227332" y="6238246"/>
            <a:ext cx="12631759" cy="73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40055" lvl="1" indent="-219710">
              <a:lnSpc>
                <a:spcPts val="2854"/>
              </a:lnSpc>
              <a:buFont typeface="Arial"/>
              <a:buChar char="•"/>
            </a:pPr>
            <a:r>
              <a:rPr lang="en-US" sz="2400">
                <a:solidFill>
                  <a:srgbClr val="05066D"/>
                </a:solidFill>
                <a:latin typeface="Calibri"/>
                <a:ea typeface="Calibri"/>
                <a:cs typeface="Calibri"/>
              </a:rPr>
              <a:t>Albertine </a:t>
            </a:r>
            <a:r>
              <a:rPr lang="en-US" sz="2400" err="1">
                <a:solidFill>
                  <a:srgbClr val="05066D"/>
                </a:solidFill>
                <a:latin typeface="Calibri"/>
                <a:ea typeface="Calibri"/>
                <a:cs typeface="Calibri"/>
              </a:rPr>
              <a:t>Karsies</a:t>
            </a:r>
            <a:r>
              <a:rPr lang="en-US" sz="2400">
                <a:solidFill>
                  <a:srgbClr val="05066D"/>
                </a:solidFill>
                <a:latin typeface="Calibri"/>
                <a:ea typeface="Calibri"/>
                <a:cs typeface="Calibri"/>
              </a:rPr>
              <a:t>: </a:t>
            </a:r>
          </a:p>
          <a:p>
            <a:pPr marL="220345" lvl="1">
              <a:lnSpc>
                <a:spcPts val="2854"/>
              </a:lnSpc>
            </a:pPr>
            <a:r>
              <a:rPr lang="en-US" sz="2400">
                <a:solidFill>
                  <a:srgbClr val="05066D"/>
                </a:solidFill>
                <a:latin typeface="Calibri"/>
                <a:ea typeface="Calibri"/>
                <a:cs typeface="Calibri"/>
              </a:rPr>
              <a:t>Main focus on Documentation sections 2.3, 2.7, 2.8, 3, 4, 5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3AC211FA-924F-71BD-B6FD-4B3D7C8A5438}"/>
              </a:ext>
            </a:extLst>
          </p:cNvPr>
          <p:cNvSpPr txBox="1"/>
          <p:nvPr/>
        </p:nvSpPr>
        <p:spPr>
          <a:xfrm>
            <a:off x="2267616" y="7863613"/>
            <a:ext cx="10474813" cy="732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40055" lvl="1" indent="-219710">
              <a:lnSpc>
                <a:spcPts val="2854"/>
              </a:lnSpc>
              <a:buFont typeface="Arial"/>
              <a:buChar char="•"/>
            </a:pPr>
            <a:r>
              <a:rPr lang="en-US" sz="2400" dirty="0">
                <a:solidFill>
                  <a:srgbClr val="05066D"/>
                </a:solidFill>
                <a:latin typeface="Calibri"/>
                <a:ea typeface="Calibri"/>
                <a:cs typeface="Calibri"/>
              </a:rPr>
              <a:t>Prerna Duhan: </a:t>
            </a:r>
            <a:endParaRPr lang="de-DE" dirty="0"/>
          </a:p>
          <a:p>
            <a:pPr marL="220345" lvl="1">
              <a:lnSpc>
                <a:spcPts val="2854"/>
              </a:lnSpc>
            </a:pPr>
            <a:r>
              <a:rPr lang="en-US" sz="2400" dirty="0">
                <a:solidFill>
                  <a:srgbClr val="05066D"/>
                </a:solidFill>
                <a:latin typeface="Calibri"/>
                <a:ea typeface="Calibri"/>
                <a:cs typeface="Calibri"/>
              </a:rPr>
              <a:t>Main focus on Presentation curation </a:t>
            </a:r>
            <a:endParaRPr lang="en-US" dirty="0">
              <a:cs typeface="Calibri"/>
            </a:endParaRPr>
          </a:p>
        </p:txBody>
      </p:sp>
      <p:sp>
        <p:nvSpPr>
          <p:cNvPr id="5" name="AutoShape 9">
            <a:extLst>
              <a:ext uri="{FF2B5EF4-FFF2-40B4-BE49-F238E27FC236}">
                <a16:creationId xmlns:a16="http://schemas.microsoft.com/office/drawing/2014/main" id="{FA168FBE-3C37-7101-347E-C972669FAFBC}"/>
              </a:ext>
            </a:extLst>
          </p:cNvPr>
          <p:cNvSpPr/>
          <p:nvPr/>
        </p:nvSpPr>
        <p:spPr>
          <a:xfrm flipV="1">
            <a:off x="2374296" y="5769080"/>
            <a:ext cx="1740503" cy="0"/>
          </a:xfrm>
          <a:prstGeom prst="line">
            <a:avLst/>
          </a:prstGeom>
          <a:ln w="85725" cap="rnd">
            <a:solidFill>
              <a:srgbClr val="8EB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CH" sz="2400"/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id="{4D3827E0-C98F-3867-1F83-FFE409F7B53C}"/>
              </a:ext>
            </a:extLst>
          </p:cNvPr>
          <p:cNvSpPr/>
          <p:nvPr/>
        </p:nvSpPr>
        <p:spPr>
          <a:xfrm flipV="1">
            <a:off x="2374296" y="7323560"/>
            <a:ext cx="1740503" cy="0"/>
          </a:xfrm>
          <a:prstGeom prst="line">
            <a:avLst/>
          </a:prstGeom>
          <a:ln w="85725" cap="rnd">
            <a:solidFill>
              <a:srgbClr val="8EB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CH" sz="2400"/>
          </a:p>
        </p:txBody>
      </p:sp>
    </p:spTree>
    <p:extLst>
      <p:ext uri="{BB962C8B-B14F-4D97-AF65-F5344CB8AC3E}">
        <p14:creationId xmlns:p14="http://schemas.microsoft.com/office/powerpoint/2010/main" val="2451113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76175" y="3771371"/>
            <a:ext cx="16139260" cy="16139260"/>
          </a:xfrm>
          <a:custGeom>
            <a:avLst/>
            <a:gdLst/>
            <a:ahLst/>
            <a:cxnLst/>
            <a:rect l="l" t="t" r="r" b="b"/>
            <a:pathLst>
              <a:path w="16139260" h="16139260">
                <a:moveTo>
                  <a:pt x="0" y="0"/>
                </a:moveTo>
                <a:lnTo>
                  <a:pt x="16139261" y="0"/>
                </a:lnTo>
                <a:lnTo>
                  <a:pt x="16139261" y="16139261"/>
                </a:lnTo>
                <a:lnTo>
                  <a:pt x="0" y="16139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-3415301" y="-3090277"/>
            <a:ext cx="6861649" cy="6861649"/>
          </a:xfrm>
          <a:custGeom>
            <a:avLst/>
            <a:gdLst/>
            <a:ahLst/>
            <a:cxnLst/>
            <a:rect l="l" t="t" r="r" b="b"/>
            <a:pathLst>
              <a:path w="6861649" h="6861649">
                <a:moveTo>
                  <a:pt x="0" y="0"/>
                </a:moveTo>
                <a:lnTo>
                  <a:pt x="6861648" y="0"/>
                </a:lnTo>
                <a:lnTo>
                  <a:pt x="6861648" y="6861648"/>
                </a:lnTo>
                <a:lnTo>
                  <a:pt x="0" y="6861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8" name="Freeform 8"/>
          <p:cNvSpPr/>
          <p:nvPr/>
        </p:nvSpPr>
        <p:spPr>
          <a:xfrm>
            <a:off x="7670228" y="2965638"/>
            <a:ext cx="706536" cy="797547"/>
          </a:xfrm>
          <a:custGeom>
            <a:avLst/>
            <a:gdLst/>
            <a:ahLst/>
            <a:cxnLst/>
            <a:rect l="l" t="t" r="r" b="b"/>
            <a:pathLst>
              <a:path w="706536" h="797547">
                <a:moveTo>
                  <a:pt x="0" y="0"/>
                </a:moveTo>
                <a:lnTo>
                  <a:pt x="706536" y="0"/>
                </a:lnTo>
                <a:lnTo>
                  <a:pt x="706536" y="797548"/>
                </a:lnTo>
                <a:lnTo>
                  <a:pt x="0" y="7975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Freeform 9"/>
          <p:cNvSpPr/>
          <p:nvPr/>
        </p:nvSpPr>
        <p:spPr>
          <a:xfrm>
            <a:off x="11706528" y="952500"/>
            <a:ext cx="6303897" cy="9023504"/>
          </a:xfrm>
          <a:custGeom>
            <a:avLst/>
            <a:gdLst/>
            <a:ahLst/>
            <a:cxnLst/>
            <a:rect l="l" t="t" r="r" b="b"/>
            <a:pathLst>
              <a:path w="6544442" h="9635457">
                <a:moveTo>
                  <a:pt x="0" y="0"/>
                </a:moveTo>
                <a:lnTo>
                  <a:pt x="6544442" y="0"/>
                </a:lnTo>
                <a:lnTo>
                  <a:pt x="6544442" y="9635457"/>
                </a:lnTo>
                <a:lnTo>
                  <a:pt x="0" y="96354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0423" r="-60423"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10" name="Group 10"/>
          <p:cNvGrpSpPr/>
          <p:nvPr/>
        </p:nvGrpSpPr>
        <p:grpSpPr>
          <a:xfrm>
            <a:off x="1539559" y="1825696"/>
            <a:ext cx="5061987" cy="2759595"/>
            <a:chOff x="-4901" y="-121008"/>
            <a:chExt cx="1160688" cy="7256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55787" cy="604668"/>
            </a:xfrm>
            <a:custGeom>
              <a:avLst/>
              <a:gdLst/>
              <a:ahLst/>
              <a:cxnLst/>
              <a:rect l="l" t="t" r="r" b="b"/>
              <a:pathLst>
                <a:path w="1155787" h="604668">
                  <a:moveTo>
                    <a:pt x="19967" y="0"/>
                  </a:moveTo>
                  <a:lnTo>
                    <a:pt x="1135820" y="0"/>
                  </a:lnTo>
                  <a:cubicBezTo>
                    <a:pt x="1141116" y="0"/>
                    <a:pt x="1146195" y="2104"/>
                    <a:pt x="1149939" y="5848"/>
                  </a:cubicBezTo>
                  <a:cubicBezTo>
                    <a:pt x="1153684" y="9593"/>
                    <a:pt x="1155787" y="14671"/>
                    <a:pt x="1155787" y="19967"/>
                  </a:cubicBezTo>
                  <a:lnTo>
                    <a:pt x="1155787" y="584702"/>
                  </a:lnTo>
                  <a:cubicBezTo>
                    <a:pt x="1155787" y="595729"/>
                    <a:pt x="1146848" y="604668"/>
                    <a:pt x="1135820" y="604668"/>
                  </a:cubicBezTo>
                  <a:lnTo>
                    <a:pt x="19967" y="604668"/>
                  </a:lnTo>
                  <a:cubicBezTo>
                    <a:pt x="14671" y="604668"/>
                    <a:pt x="9593" y="602565"/>
                    <a:pt x="5848" y="598820"/>
                  </a:cubicBezTo>
                  <a:cubicBezTo>
                    <a:pt x="2104" y="595076"/>
                    <a:pt x="0" y="589997"/>
                    <a:pt x="0" y="584702"/>
                  </a:cubicBezTo>
                  <a:lnTo>
                    <a:pt x="0" y="19967"/>
                  </a:lnTo>
                  <a:cubicBezTo>
                    <a:pt x="0" y="8939"/>
                    <a:pt x="8939" y="0"/>
                    <a:pt x="199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5066D"/>
              </a:solidFill>
              <a:prstDash val="solid"/>
              <a:miter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4901" y="-121008"/>
              <a:ext cx="1155787" cy="604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8007"/>
                </a:lnSpc>
                <a:spcBef>
                  <a:spcPct val="0"/>
                </a:spcBef>
              </a:pPr>
              <a:endParaRPr lang="en-US" sz="5719" u="none" strike="noStrike">
                <a:solidFill>
                  <a:srgbClr val="05066D"/>
                </a:solidFill>
                <a:latin typeface="Poppins Ultra-Bold"/>
              </a:endParaRPr>
            </a:p>
            <a:p>
              <a:pPr marL="0" lvl="0" indent="0" algn="ctr">
                <a:lnSpc>
                  <a:spcPts val="8007"/>
                </a:lnSpc>
                <a:spcBef>
                  <a:spcPct val="0"/>
                </a:spcBef>
              </a:pPr>
              <a:r>
                <a:rPr lang="en-US" sz="5719" u="none" strike="noStrike">
                  <a:solidFill>
                    <a:srgbClr val="05066D"/>
                  </a:solidFill>
                  <a:latin typeface="Poppins Ultra-Bold"/>
                </a:rPr>
                <a:t>Thank</a:t>
              </a:r>
              <a:r>
                <a:rPr lang="en-US" sz="5719">
                  <a:solidFill>
                    <a:srgbClr val="05066D"/>
                  </a:solidFill>
                  <a:latin typeface="Poppins Ultra-Bold"/>
                </a:rPr>
                <a:t> You</a:t>
              </a:r>
              <a:endParaRPr lang="en-US" sz="5719" u="none" strike="noStrike">
                <a:solidFill>
                  <a:srgbClr val="05066D"/>
                </a:solidFill>
                <a:latin typeface="Poppins Ultra-Bold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539560" y="5399211"/>
            <a:ext cx="9357040" cy="575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4814"/>
              </a:lnSpc>
              <a:spcBef>
                <a:spcPct val="0"/>
              </a:spcBef>
            </a:pPr>
            <a:r>
              <a:rPr lang="en-US" sz="3438" u="none" strike="noStrike">
                <a:solidFill>
                  <a:srgbClr val="05066D"/>
                </a:solidFill>
                <a:latin typeface="Canva Sans Bold"/>
              </a:rPr>
              <a:t>Dr. Fenella Beynon; </a:t>
            </a:r>
            <a:r>
              <a:rPr lang="en-US" sz="3438">
                <a:solidFill>
                  <a:srgbClr val="05066D"/>
                </a:solidFill>
                <a:latin typeface="Canva Sans Bold"/>
              </a:rPr>
              <a:t>Prof. Dr. Uri Nahum</a:t>
            </a:r>
            <a:endParaRPr lang="en-US" sz="3438" u="none" strike="noStrike">
              <a:solidFill>
                <a:srgbClr val="05066D"/>
              </a:solidFill>
              <a:latin typeface="Canva Sans Bold"/>
            </a:endParaRPr>
          </a:p>
        </p:txBody>
      </p:sp>
      <p:pic>
        <p:nvPicPr>
          <p:cNvPr id="22" name="Picture 2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999CE08-80E4-E70C-527B-8C2C3F74EE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51" y="66357"/>
            <a:ext cx="4482240" cy="629264"/>
          </a:xfrm>
          <a:prstGeom prst="rect">
            <a:avLst/>
          </a:prstGeom>
        </p:spPr>
      </p:pic>
      <p:sp>
        <p:nvSpPr>
          <p:cNvPr id="23" name="TextBox 17">
            <a:extLst>
              <a:ext uri="{FF2B5EF4-FFF2-40B4-BE49-F238E27FC236}">
                <a16:creationId xmlns:a16="http://schemas.microsoft.com/office/drawing/2014/main" id="{49B9E19F-DEFA-EF9A-1CA6-5573E6B7528B}"/>
              </a:ext>
            </a:extLst>
          </p:cNvPr>
          <p:cNvSpPr txBox="1"/>
          <p:nvPr/>
        </p:nvSpPr>
        <p:spPr>
          <a:xfrm>
            <a:off x="1560933" y="6279472"/>
            <a:ext cx="8617711" cy="1806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4814"/>
              </a:lnSpc>
              <a:spcBef>
                <a:spcPct val="0"/>
              </a:spcBef>
            </a:pPr>
            <a:r>
              <a:rPr lang="en-US" sz="3438">
                <a:solidFill>
                  <a:srgbClr val="05066D"/>
                </a:solidFill>
                <a:latin typeface="Canva Sans Bold"/>
              </a:rPr>
              <a:t>Presented By: Sebastian Fernandez, Magdalena </a:t>
            </a:r>
            <a:r>
              <a:rPr lang="en-US" sz="3438" err="1">
                <a:solidFill>
                  <a:srgbClr val="05066D"/>
                </a:solidFill>
                <a:latin typeface="Canva Sans Bold"/>
              </a:rPr>
              <a:t>Hardegger</a:t>
            </a:r>
            <a:r>
              <a:rPr lang="en-US" sz="3438">
                <a:solidFill>
                  <a:srgbClr val="05066D"/>
                </a:solidFill>
                <a:latin typeface="Canva Sans Bold"/>
              </a:rPr>
              <a:t>, Albertine </a:t>
            </a:r>
            <a:r>
              <a:rPr lang="en-US" sz="3438" err="1">
                <a:solidFill>
                  <a:srgbClr val="05066D"/>
                </a:solidFill>
                <a:latin typeface="Canva Sans Bold"/>
              </a:rPr>
              <a:t>Karsies</a:t>
            </a:r>
            <a:r>
              <a:rPr lang="en-US" sz="3438">
                <a:solidFill>
                  <a:srgbClr val="05066D"/>
                </a:solidFill>
                <a:latin typeface="Canva Sans Bold"/>
              </a:rPr>
              <a:t> &amp; Prerna Duhan </a:t>
            </a:r>
            <a:endParaRPr lang="en-US" sz="3438" u="none" strike="noStrike">
              <a:solidFill>
                <a:srgbClr val="05066D"/>
              </a:solidFill>
              <a:latin typeface="Canva Sans Bold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B4DB3854-7DBB-CB6C-4164-AF2272A0D356}"/>
              </a:ext>
            </a:extLst>
          </p:cNvPr>
          <p:cNvSpPr txBox="1"/>
          <p:nvPr/>
        </p:nvSpPr>
        <p:spPr>
          <a:xfrm>
            <a:off x="1568954" y="8793561"/>
            <a:ext cx="8617711" cy="575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4814"/>
              </a:lnSpc>
              <a:spcBef>
                <a:spcPct val="0"/>
              </a:spcBef>
            </a:pPr>
            <a:r>
              <a:rPr lang="en-US" sz="3438" u="none" strike="noStrike">
                <a:solidFill>
                  <a:srgbClr val="05066D"/>
                </a:solidFill>
                <a:latin typeface="Canva Sans Bold"/>
              </a:rPr>
              <a:t>Date: 8.07.2024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0550" y="4311582"/>
            <a:ext cx="5471313" cy="3704882"/>
            <a:chOff x="0" y="0"/>
            <a:chExt cx="1680103" cy="11376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80103" cy="1137676"/>
            </a:xfrm>
            <a:custGeom>
              <a:avLst/>
              <a:gdLst/>
              <a:ahLst/>
              <a:cxnLst/>
              <a:rect l="l" t="t" r="r" b="b"/>
              <a:pathLst>
                <a:path w="1680103" h="1137676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80103" cy="1185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5333475" y="-8024716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12364527" y="4280124"/>
            <a:ext cx="5471313" cy="3704882"/>
            <a:chOff x="0" y="0"/>
            <a:chExt cx="1680103" cy="11376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80103" cy="1137676"/>
            </a:xfrm>
            <a:custGeom>
              <a:avLst/>
              <a:gdLst/>
              <a:ahLst/>
              <a:cxnLst/>
              <a:rect l="l" t="t" r="r" b="b"/>
              <a:pathLst>
                <a:path w="1680103" h="1137676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80103" cy="1185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052923" y="6701277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10" name="Group 10"/>
          <p:cNvGrpSpPr/>
          <p:nvPr/>
        </p:nvGrpSpPr>
        <p:grpSpPr>
          <a:xfrm>
            <a:off x="6414816" y="4280123"/>
            <a:ext cx="5471313" cy="3704882"/>
            <a:chOff x="0" y="0"/>
            <a:chExt cx="1680103" cy="11376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80103" cy="1137676"/>
            </a:xfrm>
            <a:custGeom>
              <a:avLst/>
              <a:gdLst/>
              <a:ahLst/>
              <a:cxnLst/>
              <a:rect l="l" t="t" r="r" b="b"/>
              <a:pathLst>
                <a:path w="1680103" h="1137676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680103" cy="1185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625886" y="1633971"/>
            <a:ext cx="9036227" cy="132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7750" dirty="0">
                <a:solidFill>
                  <a:srgbClr val="05066D"/>
                </a:solidFill>
                <a:latin typeface="Poppins Ultra-Bold"/>
                <a:cs typeface="Poppins Ultra-Bold"/>
              </a:rPr>
              <a:t>Vision</a:t>
            </a:r>
            <a:endParaRPr lang="en-US" sz="7750" u="none" strike="noStrike" dirty="0">
              <a:solidFill>
                <a:srgbClr val="05066D"/>
              </a:solidFill>
              <a:latin typeface="Poppins Ultra-Bold"/>
              <a:cs typeface="Poppins Ultra-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2481797" y="3507172"/>
            <a:ext cx="1608820" cy="160882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295774" y="3507172"/>
            <a:ext cx="1608820" cy="160882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346062" y="3475713"/>
            <a:ext cx="1608820" cy="160882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8665170" y="3871073"/>
            <a:ext cx="970605" cy="863839"/>
          </a:xfrm>
          <a:custGeom>
            <a:avLst/>
            <a:gdLst/>
            <a:ahLst/>
            <a:cxnLst/>
            <a:rect l="l" t="t" r="r" b="b"/>
            <a:pathLst>
              <a:path w="970605" h="863839">
                <a:moveTo>
                  <a:pt x="0" y="0"/>
                </a:moveTo>
                <a:lnTo>
                  <a:pt x="970605" y="0"/>
                </a:lnTo>
                <a:lnTo>
                  <a:pt x="970605" y="863839"/>
                </a:lnTo>
                <a:lnTo>
                  <a:pt x="0" y="8638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26" name="TextBox 26"/>
          <p:cNvSpPr txBox="1"/>
          <p:nvPr/>
        </p:nvSpPr>
        <p:spPr>
          <a:xfrm>
            <a:off x="12566199" y="5369605"/>
            <a:ext cx="4942134" cy="2204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4"/>
              </a:lnSpc>
              <a:spcBef>
                <a:spcPct val="0"/>
              </a:spcBef>
            </a:pPr>
            <a:r>
              <a:rPr lang="en-US" sz="2000" dirty="0">
                <a:solidFill>
                  <a:srgbClr val="05066D"/>
                </a:solidFill>
                <a:latin typeface="Canva Sans Bold"/>
              </a:rPr>
              <a:t>System should:</a:t>
            </a:r>
            <a:endParaRPr lang="de-DE" dirty="0"/>
          </a:p>
          <a:p>
            <a:pPr algn="ctr">
              <a:lnSpc>
                <a:spcPts val="2854"/>
              </a:lnSpc>
              <a:spcBef>
                <a:spcPct val="0"/>
              </a:spcBef>
            </a:pPr>
            <a:r>
              <a:rPr lang="en-US" sz="2000" dirty="0">
                <a:solidFill>
                  <a:srgbClr val="05066D"/>
                </a:solidFill>
                <a:latin typeface="Canva Sans Bold"/>
              </a:rPr>
              <a:t>Assist in the decision-making process for the shockable and non-shockable heart rhythms</a:t>
            </a:r>
            <a:endParaRPr lang="en-US"/>
          </a:p>
          <a:p>
            <a:pPr algn="ctr">
              <a:lnSpc>
                <a:spcPts val="2854"/>
              </a:lnSpc>
              <a:spcBef>
                <a:spcPct val="0"/>
              </a:spcBef>
            </a:pPr>
            <a:r>
              <a:rPr lang="en-US" sz="2000" dirty="0">
                <a:solidFill>
                  <a:srgbClr val="05066D"/>
                </a:solidFill>
                <a:latin typeface="Canva Sans Bold"/>
              </a:rPr>
              <a:t>as well as manage chest compressions, drug doses, and shock dosages.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910102" y="5338146"/>
            <a:ext cx="4480741" cy="2576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4"/>
              </a:lnSpc>
              <a:spcBef>
                <a:spcPct val="0"/>
              </a:spcBef>
            </a:pPr>
            <a:r>
              <a:rPr lang="en-US" sz="2000" dirty="0">
                <a:solidFill>
                  <a:srgbClr val="05066D"/>
                </a:solidFill>
                <a:latin typeface="Canva Sans Bold"/>
              </a:rPr>
              <a:t> S</a:t>
            </a:r>
            <a:r>
              <a:rPr lang="en-US" sz="2000" dirty="0">
                <a:solidFill>
                  <a:srgbClr val="05066D"/>
                </a:solidFill>
                <a:latin typeface="Canva Sans Bold"/>
                <a:ea typeface="+mn-lt"/>
                <a:cs typeface="+mn-lt"/>
              </a:rPr>
              <a:t>upport healthcare providers</a:t>
            </a:r>
            <a:endParaRPr lang="de-DE" sz="2000" dirty="0">
              <a:latin typeface="Canva Sans Bold"/>
            </a:endParaRPr>
          </a:p>
          <a:p>
            <a:pPr marL="342900" indent="-342900" algn="ctr">
              <a:lnSpc>
                <a:spcPts val="2854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05066D"/>
                </a:solidFill>
                <a:latin typeface="Canva Sans Bold"/>
                <a:ea typeface="+mn-lt"/>
                <a:cs typeface="+mn-lt"/>
              </a:rPr>
              <a:t>timely and effective interventions</a:t>
            </a:r>
            <a:endParaRPr lang="en-US" sz="2000" dirty="0">
              <a:latin typeface="Canva Sans Bold"/>
              <a:ea typeface="Calibri"/>
              <a:cs typeface="Calibri"/>
            </a:endParaRPr>
          </a:p>
          <a:p>
            <a:pPr marL="342900" indent="-342900" algn="ctr">
              <a:lnSpc>
                <a:spcPts val="2854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05066D"/>
                </a:solidFill>
                <a:latin typeface="Canva Sans Bold"/>
                <a:ea typeface="+mn-lt"/>
                <a:cs typeface="+mn-lt"/>
              </a:rPr>
              <a:t>reducing cognitive load</a:t>
            </a:r>
            <a:endParaRPr lang="en-US" dirty="0">
              <a:solidFill>
                <a:srgbClr val="000000"/>
              </a:solidFill>
              <a:latin typeface="Calibri"/>
              <a:ea typeface="+mn-lt"/>
              <a:cs typeface="+mn-lt"/>
            </a:endParaRPr>
          </a:p>
          <a:p>
            <a:pPr algn="ctr">
              <a:lnSpc>
                <a:spcPts val="2854"/>
              </a:lnSpc>
              <a:spcBef>
                <a:spcPct val="0"/>
              </a:spcBef>
            </a:pPr>
            <a:endParaRPr lang="en-US" sz="2000" dirty="0">
              <a:solidFill>
                <a:srgbClr val="05066D"/>
              </a:solidFill>
              <a:latin typeface="Canva Sans Bold"/>
              <a:ea typeface="+mn-lt"/>
              <a:cs typeface="+mn-lt"/>
            </a:endParaRPr>
          </a:p>
          <a:p>
            <a:pPr algn="ctr">
              <a:lnSpc>
                <a:spcPts val="2854"/>
              </a:lnSpc>
              <a:spcBef>
                <a:spcPct val="0"/>
              </a:spcBef>
            </a:pPr>
            <a:r>
              <a:rPr lang="en-US" sz="2000" dirty="0">
                <a:solidFill>
                  <a:srgbClr val="05066D"/>
                </a:solidFill>
                <a:latin typeface="Canva Sans Bold"/>
                <a:ea typeface="+mn-lt"/>
                <a:cs typeface="+mn-lt"/>
              </a:rPr>
              <a:t>Focus</a:t>
            </a:r>
            <a:r>
              <a:rPr lang="en-US" sz="2000" dirty="0">
                <a:solidFill>
                  <a:srgbClr val="05066D"/>
                </a:solidFill>
                <a:latin typeface="Canva Sans Bold"/>
                <a:ea typeface="Calibri"/>
                <a:cs typeface="Calibri"/>
              </a:rPr>
              <a:t> on PALS</a:t>
            </a:r>
            <a:endParaRPr lang="en-US" dirty="0">
              <a:cs typeface="Calibri"/>
            </a:endParaRPr>
          </a:p>
          <a:p>
            <a:pPr algn="ctr">
              <a:lnSpc>
                <a:spcPts val="2854"/>
              </a:lnSpc>
              <a:spcBef>
                <a:spcPct val="0"/>
              </a:spcBef>
            </a:pPr>
            <a:endParaRPr lang="en-US" sz="2000" dirty="0">
              <a:solidFill>
                <a:srgbClr val="05066D"/>
              </a:solidFill>
              <a:latin typeface="Canva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52222" y="5369605"/>
            <a:ext cx="5099428" cy="1460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4"/>
              </a:lnSpc>
              <a:spcBef>
                <a:spcPct val="0"/>
              </a:spcBef>
            </a:pPr>
            <a:r>
              <a:rPr lang="en-US" sz="2000" dirty="0">
                <a:solidFill>
                  <a:srgbClr val="05066D"/>
                </a:solidFill>
                <a:latin typeface="Canva Sans Bold"/>
                <a:ea typeface="+mn-lt"/>
                <a:cs typeface="+mn-lt"/>
              </a:rPr>
              <a:t>Managing critical illness </a:t>
            </a:r>
            <a:endParaRPr lang="de-DE" sz="2000" dirty="0">
              <a:solidFill>
                <a:srgbClr val="000000"/>
              </a:solidFill>
              <a:latin typeface="Canva Sans Bold"/>
              <a:ea typeface="+mn-lt"/>
              <a:cs typeface="+mn-lt"/>
            </a:endParaRPr>
          </a:p>
          <a:p>
            <a:pPr algn="ctr">
              <a:lnSpc>
                <a:spcPts val="2854"/>
              </a:lnSpc>
              <a:spcBef>
                <a:spcPct val="0"/>
              </a:spcBef>
            </a:pPr>
            <a:r>
              <a:rPr lang="en-US" sz="2000" dirty="0">
                <a:solidFill>
                  <a:srgbClr val="05066D"/>
                </a:solidFill>
                <a:latin typeface="Canva Sans Bold"/>
                <a:ea typeface="+mn-lt"/>
                <a:cs typeface="+mn-lt"/>
              </a:rPr>
              <a:t>in infants &amp; children:</a:t>
            </a:r>
            <a:endParaRPr lang="de-DE" sz="2000" dirty="0">
              <a:solidFill>
                <a:srgbClr val="000000"/>
              </a:solidFill>
              <a:latin typeface="Canva Sans Bold"/>
              <a:ea typeface="+mn-lt"/>
              <a:cs typeface="+mn-lt"/>
            </a:endParaRPr>
          </a:p>
          <a:p>
            <a:pPr marL="342900" indent="-342900" algn="ctr">
              <a:lnSpc>
                <a:spcPts val="2854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05066D"/>
                </a:solidFill>
                <a:latin typeface="Canva Sans Bold"/>
                <a:ea typeface="+mn-lt"/>
                <a:cs typeface="+mn-lt"/>
              </a:rPr>
              <a:t>highly complex </a:t>
            </a:r>
            <a:endParaRPr lang="de-DE" sz="2000" dirty="0">
              <a:solidFill>
                <a:srgbClr val="000000"/>
              </a:solidFill>
              <a:latin typeface="Canva Sans Bold"/>
              <a:ea typeface="+mn-lt"/>
              <a:cs typeface="+mn-lt"/>
            </a:endParaRPr>
          </a:p>
          <a:p>
            <a:pPr marL="342900" indent="-342900" algn="ctr">
              <a:lnSpc>
                <a:spcPts val="2854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05066D"/>
                </a:solidFill>
                <a:latin typeface="Canva Sans Bold"/>
                <a:ea typeface="+mn-lt"/>
                <a:cs typeface="+mn-lt"/>
              </a:rPr>
              <a:t>distinct pathophysiological processes</a:t>
            </a:r>
            <a:endParaRPr lang="en-US" sz="2000" dirty="0">
              <a:solidFill>
                <a:srgbClr val="05066D"/>
              </a:solidFill>
              <a:latin typeface="Canva Sans Bold"/>
              <a:ea typeface="Calibri"/>
              <a:cs typeface="Calibri"/>
            </a:endParaRPr>
          </a:p>
        </p:txBody>
      </p:sp>
      <p:pic>
        <p:nvPicPr>
          <p:cNvPr id="31" name="Graphic 30" descr="Baby with solid fill">
            <a:extLst>
              <a:ext uri="{FF2B5EF4-FFF2-40B4-BE49-F238E27FC236}">
                <a16:creationId xmlns:a16="http://schemas.microsoft.com/office/drawing/2014/main" id="{BCB72617-4F85-7A03-8983-1010A2C37A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2624" y="3633643"/>
            <a:ext cx="1261610" cy="1261610"/>
          </a:xfrm>
          <a:prstGeom prst="rect">
            <a:avLst/>
          </a:prstGeom>
        </p:spPr>
      </p:pic>
      <p:pic>
        <p:nvPicPr>
          <p:cNvPr id="33" name="Graphic 32" descr="Heartbeat with solid fill">
            <a:extLst>
              <a:ext uri="{FF2B5EF4-FFF2-40B4-BE49-F238E27FC236}">
                <a16:creationId xmlns:a16="http://schemas.microsoft.com/office/drawing/2014/main" id="{A299EAFB-73BF-D919-CD10-79C58F9C1F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95773" y="3475713"/>
            <a:ext cx="1608819" cy="1608819"/>
          </a:xfrm>
          <a:prstGeom prst="rect">
            <a:avLst/>
          </a:prstGeom>
        </p:spPr>
      </p:pic>
      <p:pic>
        <p:nvPicPr>
          <p:cNvPr id="36" name="Picture 3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54A14DD-27B9-91E7-696A-5488B7CC62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51" y="66357"/>
            <a:ext cx="4482240" cy="62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59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DEC65426-F676-9004-71FC-F4707AB9A02E}"/>
              </a:ext>
            </a:extLst>
          </p:cNvPr>
          <p:cNvGrpSpPr/>
          <p:nvPr/>
        </p:nvGrpSpPr>
        <p:grpSpPr>
          <a:xfrm>
            <a:off x="-2235257" y="-14654"/>
            <a:ext cx="3086100" cy="10287000"/>
            <a:chOff x="0" y="0"/>
            <a:chExt cx="812800" cy="2709333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88030D59-43F0-499B-1F5C-D7095D9A0ABC}"/>
                </a:ext>
              </a:extLst>
            </p:cNvPr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4CDFF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28" name="TextBox 4">
              <a:extLst>
                <a:ext uri="{FF2B5EF4-FFF2-40B4-BE49-F238E27FC236}">
                  <a16:creationId xmlns:a16="http://schemas.microsoft.com/office/drawing/2014/main" id="{CF1DD2EB-AF1D-B0AC-53CC-A2D52E1E7119}"/>
                </a:ext>
              </a:extLst>
            </p:cNvPr>
            <p:cNvSpPr txBox="1"/>
            <p:nvPr/>
          </p:nvSpPr>
          <p:spPr>
            <a:xfrm>
              <a:off x="0" y="-57150"/>
              <a:ext cx="81280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 flipH="1">
            <a:off x="14681771" y="-269469"/>
            <a:ext cx="6014582" cy="9214541"/>
          </a:xfrm>
          <a:custGeom>
            <a:avLst/>
            <a:gdLst/>
            <a:ahLst/>
            <a:cxnLst/>
            <a:rect l="l" t="t" r="r" b="b"/>
            <a:pathLst>
              <a:path w="6014582" h="9214541">
                <a:moveTo>
                  <a:pt x="6014583" y="0"/>
                </a:moveTo>
                <a:lnTo>
                  <a:pt x="0" y="0"/>
                </a:lnTo>
                <a:lnTo>
                  <a:pt x="0" y="9214541"/>
                </a:lnTo>
                <a:lnTo>
                  <a:pt x="6014583" y="9214541"/>
                </a:lnTo>
                <a:lnTo>
                  <a:pt x="601458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8" name="TextBox 8"/>
          <p:cNvSpPr txBox="1"/>
          <p:nvPr/>
        </p:nvSpPr>
        <p:spPr>
          <a:xfrm>
            <a:off x="1506248" y="331994"/>
            <a:ext cx="12311238" cy="2604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98"/>
              </a:lnSpc>
              <a:spcBef>
                <a:spcPct val="0"/>
              </a:spcBef>
            </a:pPr>
            <a:r>
              <a:rPr lang="en-US" sz="4400" u="none" strike="noStrike">
                <a:solidFill>
                  <a:srgbClr val="05066D"/>
                </a:solidFill>
                <a:latin typeface="Poppins Ultra-Bold"/>
              </a:rPr>
              <a:t>European Resuscitation Council Guideline: </a:t>
            </a:r>
            <a:r>
              <a:rPr lang="en-US" sz="4400" u="none" strike="noStrike" err="1">
                <a:solidFill>
                  <a:srgbClr val="05066D"/>
                </a:solidFill>
                <a:latin typeface="Poppins Ultra-Bold"/>
              </a:rPr>
              <a:t>Paedriatric</a:t>
            </a:r>
            <a:r>
              <a:rPr lang="en-US" sz="4400" u="none" strike="noStrike">
                <a:solidFill>
                  <a:srgbClr val="05066D"/>
                </a:solidFill>
                <a:latin typeface="Poppins Ultra-Bold"/>
              </a:rPr>
              <a:t> Advanced Life Support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58956" y="3833463"/>
            <a:ext cx="290347" cy="29034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5066D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981200" y="3619500"/>
            <a:ext cx="10388486" cy="718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54"/>
              </a:lnSpc>
              <a:spcBef>
                <a:spcPct val="0"/>
              </a:spcBef>
            </a:pPr>
            <a:r>
              <a:rPr lang="en-US" sz="2038">
                <a:solidFill>
                  <a:srgbClr val="05066D"/>
                </a:solidFill>
                <a:latin typeface="Canva Sans"/>
              </a:rPr>
              <a:t>The European Resuscitation Council Guidelines 2021: </a:t>
            </a:r>
            <a:r>
              <a:rPr lang="en-US" sz="2038" err="1">
                <a:solidFill>
                  <a:srgbClr val="05066D"/>
                </a:solidFill>
                <a:latin typeface="Canva Sans"/>
              </a:rPr>
              <a:t>Paediatric</a:t>
            </a:r>
            <a:r>
              <a:rPr lang="en-US" sz="2038">
                <a:solidFill>
                  <a:srgbClr val="05066D"/>
                </a:solidFill>
                <a:latin typeface="Canva Sans"/>
              </a:rPr>
              <a:t> Life Support provides a comprehensive framework for managing critically ill or injured children. </a:t>
            </a:r>
          </a:p>
        </p:txBody>
      </p:sp>
      <p:sp>
        <p:nvSpPr>
          <p:cNvPr id="18" name="Freeform 18"/>
          <p:cNvSpPr/>
          <p:nvPr/>
        </p:nvSpPr>
        <p:spPr>
          <a:xfrm>
            <a:off x="15167747" y="1590682"/>
            <a:ext cx="3024000" cy="3024000"/>
          </a:xfrm>
          <a:custGeom>
            <a:avLst/>
            <a:gdLst/>
            <a:ahLst/>
            <a:cxnLst/>
            <a:rect l="l" t="t" r="r" b="b"/>
            <a:pathLst>
              <a:path w="3024000" h="3024000">
                <a:moveTo>
                  <a:pt x="0" y="0"/>
                </a:moveTo>
                <a:lnTo>
                  <a:pt x="3024000" y="0"/>
                </a:lnTo>
                <a:lnTo>
                  <a:pt x="3024000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E65FE56-F4FB-9E31-CB2E-2E2F568513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51" y="66357"/>
            <a:ext cx="4482240" cy="629264"/>
          </a:xfrm>
          <a:prstGeom prst="rect">
            <a:avLst/>
          </a:prstGeom>
        </p:spPr>
      </p:pic>
      <p:grpSp>
        <p:nvGrpSpPr>
          <p:cNvPr id="4" name="Group 14">
            <a:extLst>
              <a:ext uri="{FF2B5EF4-FFF2-40B4-BE49-F238E27FC236}">
                <a16:creationId xmlns:a16="http://schemas.microsoft.com/office/drawing/2014/main" id="{55A78ECE-C58A-5B3F-7675-8B85262D30F6}"/>
              </a:ext>
            </a:extLst>
          </p:cNvPr>
          <p:cNvGrpSpPr/>
          <p:nvPr/>
        </p:nvGrpSpPr>
        <p:grpSpPr>
          <a:xfrm>
            <a:off x="1281833" y="5421678"/>
            <a:ext cx="367471" cy="290347"/>
            <a:chOff x="-215902" y="0"/>
            <a:chExt cx="1028702" cy="812800"/>
          </a:xfrm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0D6E1730-E792-0450-682C-3E51751EEF0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5066D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D423868A-8C10-6FB6-9FC7-81561C36BC9D}"/>
                </a:ext>
              </a:extLst>
            </p:cNvPr>
            <p:cNvSpPr txBox="1"/>
            <p:nvPr/>
          </p:nvSpPr>
          <p:spPr>
            <a:xfrm>
              <a:off x="-215902" y="111145"/>
              <a:ext cx="431800" cy="48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21" name="TextBox 17">
            <a:extLst>
              <a:ext uri="{FF2B5EF4-FFF2-40B4-BE49-F238E27FC236}">
                <a16:creationId xmlns:a16="http://schemas.microsoft.com/office/drawing/2014/main" id="{6B4F45AE-2E47-AAFC-EA04-7ECD82B1FADA}"/>
              </a:ext>
            </a:extLst>
          </p:cNvPr>
          <p:cNvSpPr txBox="1"/>
          <p:nvPr/>
        </p:nvSpPr>
        <p:spPr>
          <a:xfrm>
            <a:off x="1981200" y="4993750"/>
            <a:ext cx="10388486" cy="1088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4"/>
              </a:lnSpc>
              <a:spcBef>
                <a:spcPct val="0"/>
              </a:spcBef>
            </a:pPr>
            <a:r>
              <a:rPr lang="en-US" sz="2000" dirty="0">
                <a:solidFill>
                  <a:srgbClr val="05066D"/>
                </a:solidFill>
                <a:latin typeface="Canva Sans"/>
              </a:rPr>
              <a:t>The main objectives and key points are structured on the main chapters Recognition and Management of Critically Children, PBLS (Basic Life Support), PALS (Advanced Life Support), Oxygenation and Ventilation, Post-Resuscitation Care. </a:t>
            </a:r>
            <a:endParaRPr lang="en-US" sz="2038" dirty="0">
              <a:solidFill>
                <a:srgbClr val="05066D"/>
              </a:solidFill>
              <a:latin typeface="Canva Sans"/>
            </a:endParaRPr>
          </a:p>
        </p:txBody>
      </p:sp>
      <p:grpSp>
        <p:nvGrpSpPr>
          <p:cNvPr id="22" name="Group 14">
            <a:extLst>
              <a:ext uri="{FF2B5EF4-FFF2-40B4-BE49-F238E27FC236}">
                <a16:creationId xmlns:a16="http://schemas.microsoft.com/office/drawing/2014/main" id="{0FBE5FC4-CB96-8970-3B40-A0A1A4F973FD}"/>
              </a:ext>
            </a:extLst>
          </p:cNvPr>
          <p:cNvGrpSpPr/>
          <p:nvPr/>
        </p:nvGrpSpPr>
        <p:grpSpPr>
          <a:xfrm>
            <a:off x="1358956" y="7103180"/>
            <a:ext cx="290347" cy="290347"/>
            <a:chOff x="0" y="0"/>
            <a:chExt cx="812800" cy="812800"/>
          </a:xfrm>
        </p:grpSpPr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782DE32-6A9E-2D61-1594-9DC44EE64A3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5066D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8C1704B0-E1DB-1B6C-740C-75C9D0081506}"/>
                </a:ext>
              </a:extLst>
            </p:cNvPr>
            <p:cNvSpPr txBox="1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25" name="TextBox 17">
            <a:extLst>
              <a:ext uri="{FF2B5EF4-FFF2-40B4-BE49-F238E27FC236}">
                <a16:creationId xmlns:a16="http://schemas.microsoft.com/office/drawing/2014/main" id="{90374AF4-6E6E-D1E6-BD0B-A835E559766A}"/>
              </a:ext>
            </a:extLst>
          </p:cNvPr>
          <p:cNvSpPr txBox="1"/>
          <p:nvPr/>
        </p:nvSpPr>
        <p:spPr>
          <a:xfrm>
            <a:off x="1981200" y="6889217"/>
            <a:ext cx="10388486" cy="718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54"/>
              </a:lnSpc>
              <a:spcBef>
                <a:spcPct val="0"/>
              </a:spcBef>
            </a:pPr>
            <a:r>
              <a:rPr lang="en-US" sz="2038">
                <a:solidFill>
                  <a:srgbClr val="05066D"/>
                </a:solidFill>
                <a:latin typeface="Canva Sans"/>
              </a:rPr>
              <a:t>PALS is a team-based approach where multiple interventions often occur simultaneously. </a:t>
            </a:r>
          </a:p>
        </p:txBody>
      </p:sp>
    </p:spTree>
    <p:extLst>
      <p:ext uri="{BB962C8B-B14F-4D97-AF65-F5344CB8AC3E}">
        <p14:creationId xmlns:p14="http://schemas.microsoft.com/office/powerpoint/2010/main" val="174823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526C3292-32D3-8BBA-20EE-2466DF0A3432}"/>
              </a:ext>
            </a:extLst>
          </p:cNvPr>
          <p:cNvSpPr/>
          <p:nvPr/>
        </p:nvSpPr>
        <p:spPr>
          <a:xfrm>
            <a:off x="12404321" y="3924300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3106723" y="1050344"/>
            <a:ext cx="12074553" cy="132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7784" u="none" strike="noStrike">
                <a:solidFill>
                  <a:srgbClr val="05066D"/>
                </a:solidFill>
                <a:latin typeface="Poppins Ultra-Bold"/>
              </a:rPr>
              <a:t>Operational: Layer 2 </a:t>
            </a:r>
          </a:p>
        </p:txBody>
      </p:sp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1B386349-7FA0-1E92-B836-AC88874C1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066657"/>
              </p:ext>
            </p:extLst>
          </p:nvPr>
        </p:nvGraphicFramePr>
        <p:xfrm>
          <a:off x="1447799" y="2735862"/>
          <a:ext cx="15392400" cy="7108488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7696200">
                  <a:extLst>
                    <a:ext uri="{9D8B030D-6E8A-4147-A177-3AD203B41FA5}">
                      <a16:colId xmlns:a16="http://schemas.microsoft.com/office/drawing/2014/main" val="1387350711"/>
                    </a:ext>
                  </a:extLst>
                </a:gridCol>
                <a:gridCol w="7696200">
                  <a:extLst>
                    <a:ext uri="{9D8B030D-6E8A-4147-A177-3AD203B41FA5}">
                      <a16:colId xmlns:a16="http://schemas.microsoft.com/office/drawing/2014/main" val="2562815307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de-CH" sz="2800" b="1" err="1">
                          <a:latin typeface="Canva Sans" panose="020B0604020202020204" charset="0"/>
                        </a:rPr>
                        <a:t>Component</a:t>
                      </a:r>
                      <a:r>
                        <a:rPr lang="de-CH" sz="2800" b="1">
                          <a:latin typeface="Canva Sans" panose="020B0604020202020204" charset="0"/>
                        </a:rPr>
                        <a:t>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800" b="0">
                          <a:latin typeface="Canva Sans" panose="020B0604020202020204" charset="0"/>
                        </a:rPr>
                        <a:t>Health </a:t>
                      </a:r>
                      <a:r>
                        <a:rPr lang="de-CH" sz="2800" b="0" err="1">
                          <a:latin typeface="Canva Sans" panose="020B0604020202020204" charset="0"/>
                        </a:rPr>
                        <a:t>interventions</a:t>
                      </a:r>
                      <a:r>
                        <a:rPr lang="de-CH" sz="2800" b="0">
                          <a:latin typeface="Canva Sans" panose="020B0604020202020204" charset="0"/>
                        </a:rPr>
                        <a:t> and </a:t>
                      </a:r>
                      <a:r>
                        <a:rPr lang="de-CH" sz="2800" b="0" err="1">
                          <a:latin typeface="Canva Sans" panose="020B0604020202020204" charset="0"/>
                        </a:rPr>
                        <a:t>recommendations</a:t>
                      </a:r>
                      <a:endParaRPr lang="de-CH" sz="2800" b="0">
                        <a:latin typeface="Canva San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199262"/>
                  </a:ext>
                </a:extLst>
              </a:tr>
              <a:tr h="900268">
                <a:tc>
                  <a:txBody>
                    <a:bodyPr/>
                    <a:lstStyle/>
                    <a:p>
                      <a:pPr algn="ctr"/>
                      <a:r>
                        <a:rPr lang="de-CH" sz="2800" b="1" err="1">
                          <a:latin typeface="Canva Sans" panose="020B0604020202020204" charset="0"/>
                        </a:rPr>
                        <a:t>Component</a:t>
                      </a:r>
                      <a:r>
                        <a:rPr lang="de-CH" sz="2800" b="1">
                          <a:latin typeface="Canva Sans" panose="020B0604020202020204" charset="0"/>
                        </a:rPr>
                        <a:t>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800" b="0" err="1">
                          <a:latin typeface="Canva Sans" panose="020B0604020202020204" charset="0"/>
                        </a:rPr>
                        <a:t>Generic</a:t>
                      </a:r>
                      <a:r>
                        <a:rPr lang="de-CH" sz="2800" b="0">
                          <a:latin typeface="Canva Sans" panose="020B0604020202020204" charset="0"/>
                        </a:rPr>
                        <a:t> Personas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964987"/>
                  </a:ext>
                </a:extLst>
              </a:tr>
              <a:tr h="900268">
                <a:tc>
                  <a:txBody>
                    <a:bodyPr/>
                    <a:lstStyle/>
                    <a:p>
                      <a:pPr algn="ctr"/>
                      <a:r>
                        <a:rPr lang="de-CH" sz="2800" b="1" err="1">
                          <a:latin typeface="Canva Sans" panose="020B0604020202020204" charset="0"/>
                        </a:rPr>
                        <a:t>Component</a:t>
                      </a:r>
                      <a:r>
                        <a:rPr lang="de-CH" sz="2800" b="1">
                          <a:latin typeface="Canva Sans" panose="020B0604020202020204" charset="0"/>
                        </a:rPr>
                        <a:t>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9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800" b="0">
                          <a:latin typeface="Canva Sans" panose="020B0604020202020204" charset="0"/>
                        </a:rPr>
                        <a:t>User Scenarios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26724"/>
                  </a:ext>
                </a:extLst>
              </a:tr>
              <a:tr h="900268">
                <a:tc>
                  <a:txBody>
                    <a:bodyPr/>
                    <a:lstStyle/>
                    <a:p>
                      <a:pPr algn="ctr"/>
                      <a:r>
                        <a:rPr lang="de-CH" sz="2800" b="1" err="1">
                          <a:latin typeface="Canva Sans" panose="020B0604020202020204" charset="0"/>
                        </a:rPr>
                        <a:t>Component</a:t>
                      </a:r>
                      <a:r>
                        <a:rPr lang="de-CH" sz="2800" b="1">
                          <a:latin typeface="Canva Sans" panose="020B0604020202020204" charset="0"/>
                        </a:rPr>
                        <a:t>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800" b="0" err="1">
                          <a:latin typeface="Canva Sans" panose="020B0604020202020204" charset="0"/>
                        </a:rPr>
                        <a:t>Generic</a:t>
                      </a:r>
                      <a:r>
                        <a:rPr lang="de-CH" sz="2800" b="0">
                          <a:latin typeface="Canva Sans" panose="020B0604020202020204" charset="0"/>
                        </a:rPr>
                        <a:t> </a:t>
                      </a:r>
                      <a:r>
                        <a:rPr lang="de-CH" sz="2800" b="0" err="1">
                          <a:latin typeface="Canva Sans" panose="020B0604020202020204" charset="0"/>
                        </a:rPr>
                        <a:t>business</a:t>
                      </a:r>
                      <a:r>
                        <a:rPr lang="de-CH" sz="2800" b="0">
                          <a:latin typeface="Canva Sans" panose="020B0604020202020204" charset="0"/>
                        </a:rPr>
                        <a:t> </a:t>
                      </a:r>
                      <a:r>
                        <a:rPr lang="de-CH" sz="2800" b="0" err="1">
                          <a:latin typeface="Canva Sans" panose="020B0604020202020204" charset="0"/>
                        </a:rPr>
                        <a:t>process</a:t>
                      </a:r>
                      <a:r>
                        <a:rPr lang="de-CH" sz="2800" b="0">
                          <a:latin typeface="Canva Sans" panose="020B0604020202020204" charset="0"/>
                        </a:rPr>
                        <a:t> and </a:t>
                      </a:r>
                      <a:r>
                        <a:rPr lang="de-CH" sz="2800" b="0" err="1">
                          <a:latin typeface="Canva Sans" panose="020B0604020202020204" charset="0"/>
                        </a:rPr>
                        <a:t>workflows</a:t>
                      </a:r>
                      <a:endParaRPr lang="de-CH" sz="2800" b="0">
                        <a:latin typeface="Canva San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064671"/>
                  </a:ext>
                </a:extLst>
              </a:tr>
              <a:tr h="900268">
                <a:tc>
                  <a:txBody>
                    <a:bodyPr/>
                    <a:lstStyle/>
                    <a:p>
                      <a:pPr algn="ctr"/>
                      <a:r>
                        <a:rPr lang="de-CH" sz="2800" b="1" err="1">
                          <a:latin typeface="Canva Sans" panose="020B0604020202020204" charset="0"/>
                        </a:rPr>
                        <a:t>Component</a:t>
                      </a:r>
                      <a:r>
                        <a:rPr lang="de-CH" sz="2800" b="1">
                          <a:latin typeface="Canva Sans" panose="020B0604020202020204" charset="0"/>
                        </a:rPr>
                        <a:t>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800" b="0">
                          <a:latin typeface="Canva Sans" panose="020B0604020202020204" charset="0"/>
                        </a:rPr>
                        <a:t>Core </a:t>
                      </a:r>
                      <a:r>
                        <a:rPr lang="de-CH" sz="2800" b="0" err="1">
                          <a:latin typeface="Canva Sans" panose="020B0604020202020204" charset="0"/>
                        </a:rPr>
                        <a:t>data</a:t>
                      </a:r>
                      <a:r>
                        <a:rPr lang="de-CH" sz="2800" b="0">
                          <a:latin typeface="Canva Sans" panose="020B0604020202020204" charset="0"/>
                        </a:rPr>
                        <a:t> </a:t>
                      </a:r>
                      <a:r>
                        <a:rPr lang="de-CH" sz="2800" b="0" err="1">
                          <a:latin typeface="Canva Sans" panose="020B0604020202020204" charset="0"/>
                        </a:rPr>
                        <a:t>elements</a:t>
                      </a:r>
                      <a:endParaRPr lang="de-CH" sz="2800" b="0">
                        <a:latin typeface="Canva San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366302"/>
                  </a:ext>
                </a:extLst>
              </a:tr>
              <a:tr h="900268">
                <a:tc>
                  <a:txBody>
                    <a:bodyPr/>
                    <a:lstStyle/>
                    <a:p>
                      <a:pPr algn="ctr"/>
                      <a:r>
                        <a:rPr lang="de-CH" sz="2800" b="1" err="1">
                          <a:latin typeface="Canva Sans" panose="020B0604020202020204" charset="0"/>
                        </a:rPr>
                        <a:t>Component</a:t>
                      </a:r>
                      <a:r>
                        <a:rPr lang="de-CH" sz="2800" b="1">
                          <a:latin typeface="Canva Sans" panose="020B0604020202020204" charset="0"/>
                        </a:rPr>
                        <a:t>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800" b="0" err="1">
                          <a:latin typeface="Canva Sans" panose="020B0604020202020204" charset="0"/>
                        </a:rPr>
                        <a:t>Decision</a:t>
                      </a:r>
                      <a:r>
                        <a:rPr lang="de-CH" sz="2800" b="0">
                          <a:latin typeface="Canva Sans" panose="020B0604020202020204" charset="0"/>
                        </a:rPr>
                        <a:t> support </a:t>
                      </a:r>
                      <a:r>
                        <a:rPr lang="de-CH" sz="2800" b="0" err="1">
                          <a:latin typeface="Canva Sans" panose="020B0604020202020204" charset="0"/>
                        </a:rPr>
                        <a:t>logic</a:t>
                      </a:r>
                      <a:endParaRPr lang="de-CH" sz="2800" b="0">
                        <a:latin typeface="Canva San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96897"/>
                  </a:ext>
                </a:extLst>
              </a:tr>
              <a:tr h="900268">
                <a:tc>
                  <a:txBody>
                    <a:bodyPr/>
                    <a:lstStyle/>
                    <a:p>
                      <a:pPr algn="ctr"/>
                      <a:r>
                        <a:rPr lang="de-CH" sz="2800" b="1" err="1">
                          <a:latin typeface="Canva Sans" panose="020B0604020202020204" charset="0"/>
                        </a:rPr>
                        <a:t>Component</a:t>
                      </a:r>
                      <a:r>
                        <a:rPr lang="de-CH" sz="2800" b="1">
                          <a:latin typeface="Canva Sans" panose="020B0604020202020204" charset="0"/>
                        </a:rPr>
                        <a:t> 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800" b="0" err="1">
                          <a:latin typeface="Canva Sans" panose="020B0604020202020204" charset="0"/>
                        </a:rPr>
                        <a:t>Indicators</a:t>
                      </a:r>
                      <a:r>
                        <a:rPr lang="de-CH" sz="2800" b="0">
                          <a:latin typeface="Canva Sans" panose="020B0604020202020204" charset="0"/>
                        </a:rPr>
                        <a:t> and </a:t>
                      </a:r>
                      <a:r>
                        <a:rPr lang="de-CH" sz="2800" b="0" err="1">
                          <a:latin typeface="Canva Sans" panose="020B0604020202020204" charset="0"/>
                        </a:rPr>
                        <a:t>performance</a:t>
                      </a:r>
                      <a:r>
                        <a:rPr lang="de-CH" sz="2800" b="0">
                          <a:latin typeface="Canva Sans" panose="020B0604020202020204" charset="0"/>
                        </a:rPr>
                        <a:t> </a:t>
                      </a:r>
                      <a:r>
                        <a:rPr lang="de-CH" sz="2800" b="0" err="1">
                          <a:latin typeface="Canva Sans" panose="020B0604020202020204" charset="0"/>
                        </a:rPr>
                        <a:t>metrics</a:t>
                      </a:r>
                      <a:endParaRPr lang="de-CH" sz="2800" b="0">
                        <a:latin typeface="Canva San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0108"/>
                  </a:ext>
                </a:extLst>
              </a:tr>
              <a:tr h="900268">
                <a:tc>
                  <a:txBody>
                    <a:bodyPr/>
                    <a:lstStyle/>
                    <a:p>
                      <a:pPr algn="ctr"/>
                      <a:r>
                        <a:rPr lang="de-CH" sz="2800" b="1" err="1">
                          <a:latin typeface="Canva Sans" panose="020B0604020202020204" charset="0"/>
                        </a:rPr>
                        <a:t>Component</a:t>
                      </a:r>
                      <a:r>
                        <a:rPr lang="de-CH" sz="2800" b="1">
                          <a:latin typeface="Canva Sans" panose="020B0604020202020204" charset="0"/>
                        </a:rPr>
                        <a:t> 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800" b="0" dirty="0" err="1">
                          <a:latin typeface="Canva Sans" panose="020B0604020202020204" charset="0"/>
                        </a:rPr>
                        <a:t>Functional</a:t>
                      </a:r>
                      <a:r>
                        <a:rPr lang="de-CH" sz="2800" b="0" dirty="0">
                          <a:latin typeface="Canva Sans" panose="020B0604020202020204" charset="0"/>
                        </a:rPr>
                        <a:t> and non-</a:t>
                      </a:r>
                      <a:r>
                        <a:rPr lang="de-CH" sz="2800" b="0" dirty="0" err="1">
                          <a:latin typeface="Canva Sans" panose="020B0604020202020204" charset="0"/>
                        </a:rPr>
                        <a:t>functional</a:t>
                      </a:r>
                      <a:r>
                        <a:rPr lang="de-CH" sz="2800" b="0" dirty="0">
                          <a:latin typeface="Canva Sans" panose="020B0604020202020204" charset="0"/>
                        </a:rPr>
                        <a:t> </a:t>
                      </a:r>
                      <a:r>
                        <a:rPr lang="de-CH" sz="2800" b="0" dirty="0" err="1">
                          <a:latin typeface="Canva Sans" panose="020B0604020202020204" charset="0"/>
                        </a:rPr>
                        <a:t>requirements</a:t>
                      </a:r>
                      <a:r>
                        <a:rPr lang="de-CH" sz="2800" b="0" dirty="0">
                          <a:latin typeface="Canva Sans" panose="020B060402020202020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063145"/>
                  </a:ext>
                </a:extLst>
              </a:tr>
            </a:tbl>
          </a:graphicData>
        </a:graphic>
      </p:graphicFrame>
      <p:pic>
        <p:nvPicPr>
          <p:cNvPr id="86" name="Picture 8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BC6C500-1042-F479-6DD1-4ED69B68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51" y="66357"/>
            <a:ext cx="4482240" cy="629264"/>
          </a:xfrm>
          <a:prstGeom prst="rect">
            <a:avLst/>
          </a:prstGeom>
        </p:spPr>
      </p:pic>
      <p:grpSp>
        <p:nvGrpSpPr>
          <p:cNvPr id="2" name="Group 14">
            <a:extLst>
              <a:ext uri="{FF2B5EF4-FFF2-40B4-BE49-F238E27FC236}">
                <a16:creationId xmlns:a16="http://schemas.microsoft.com/office/drawing/2014/main" id="{F19FAC4E-DC78-1C2A-106E-5F34C3AFE36C}"/>
              </a:ext>
            </a:extLst>
          </p:cNvPr>
          <p:cNvGrpSpPr/>
          <p:nvPr/>
        </p:nvGrpSpPr>
        <p:grpSpPr>
          <a:xfrm>
            <a:off x="762000" y="495300"/>
            <a:ext cx="1608820" cy="1608820"/>
            <a:chOff x="0" y="0"/>
            <a:chExt cx="812800" cy="812800"/>
          </a:xfrm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56B29A8A-898C-51C0-917A-52B730CBEDE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4" name="TextBox 16">
              <a:extLst>
                <a:ext uri="{FF2B5EF4-FFF2-40B4-BE49-F238E27FC236}">
                  <a16:creationId xmlns:a16="http://schemas.microsoft.com/office/drawing/2014/main" id="{627AD16D-B9FC-D7B9-885D-02B7EB54873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Graphic 5" descr="Decision chart outline">
            <a:extLst>
              <a:ext uri="{FF2B5EF4-FFF2-40B4-BE49-F238E27FC236}">
                <a16:creationId xmlns:a16="http://schemas.microsoft.com/office/drawing/2014/main" id="{1A8DA7CC-0AA8-5FB5-A066-B927A45118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827" y="574631"/>
            <a:ext cx="1296186" cy="12961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AF3DB1-B4D8-1689-2267-F31E360B4047}"/>
              </a:ext>
            </a:extLst>
          </p:cNvPr>
          <p:cNvSpPr/>
          <p:nvPr/>
        </p:nvSpPr>
        <p:spPr>
          <a:xfrm>
            <a:off x="9281160" y="3642360"/>
            <a:ext cx="7406640" cy="15011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>
            <a:extLst>
              <a:ext uri="{FF2B5EF4-FFF2-40B4-BE49-F238E27FC236}">
                <a16:creationId xmlns:a16="http://schemas.microsoft.com/office/drawing/2014/main" id="{0364DB6B-DEBC-65DF-058B-43CED294EB28}"/>
              </a:ext>
            </a:extLst>
          </p:cNvPr>
          <p:cNvSpPr/>
          <p:nvPr/>
        </p:nvSpPr>
        <p:spPr>
          <a:xfrm>
            <a:off x="-5333475" y="-8024716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8" name="TextBox 8"/>
          <p:cNvSpPr txBox="1"/>
          <p:nvPr/>
        </p:nvSpPr>
        <p:spPr>
          <a:xfrm>
            <a:off x="913090" y="2195820"/>
            <a:ext cx="9448800" cy="1327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98"/>
              </a:lnSpc>
              <a:spcBef>
                <a:spcPct val="0"/>
              </a:spcBef>
            </a:pPr>
            <a:r>
              <a:rPr lang="en-US" sz="7200" u="none" strike="noStrike">
                <a:solidFill>
                  <a:srgbClr val="05066D"/>
                </a:solidFill>
                <a:latin typeface="Poppins Ultra-Bold"/>
              </a:rPr>
              <a:t>User Personas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28208" y="4180957"/>
            <a:ext cx="290347" cy="29034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5066D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34657" y="3681433"/>
            <a:ext cx="6411933" cy="1462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54"/>
              </a:lnSpc>
              <a:spcBef>
                <a:spcPct val="0"/>
              </a:spcBef>
            </a:pPr>
            <a:r>
              <a:rPr lang="en-US" sz="2038" dirty="0">
                <a:solidFill>
                  <a:srgbClr val="05066D"/>
                </a:solidFill>
                <a:latin typeface="Canva Sans"/>
              </a:rPr>
              <a:t>The </a:t>
            </a:r>
            <a:r>
              <a:rPr lang="en-US" sz="2038" b="1" dirty="0">
                <a:solidFill>
                  <a:srgbClr val="05066D"/>
                </a:solidFill>
                <a:latin typeface="Canva Sans"/>
              </a:rPr>
              <a:t>targeted personas </a:t>
            </a:r>
            <a:r>
              <a:rPr lang="en-US" sz="2038" dirty="0">
                <a:solidFill>
                  <a:srgbClr val="05066D"/>
                </a:solidFill>
                <a:latin typeface="Canva Sans"/>
              </a:rPr>
              <a:t>for this PALS CDSS are resuscitation teams, primary healthcare providers/</a:t>
            </a:r>
            <a:r>
              <a:rPr lang="en-US" sz="2038" dirty="0" err="1">
                <a:solidFill>
                  <a:srgbClr val="05066D"/>
                </a:solidFill>
                <a:latin typeface="Canva Sans"/>
              </a:rPr>
              <a:t>paediatrics</a:t>
            </a:r>
            <a:r>
              <a:rPr lang="en-US" sz="2038" dirty="0">
                <a:solidFill>
                  <a:srgbClr val="05066D"/>
                </a:solidFill>
                <a:latin typeface="Canva Sans"/>
              </a:rPr>
              <a:t> and emergency department physicians.</a:t>
            </a:r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id="{C2C362BB-C492-F43D-316A-DD026A209334}"/>
              </a:ext>
            </a:extLst>
          </p:cNvPr>
          <p:cNvGrpSpPr/>
          <p:nvPr/>
        </p:nvGrpSpPr>
        <p:grpSpPr>
          <a:xfrm>
            <a:off x="762000" y="495300"/>
            <a:ext cx="1608820" cy="1608820"/>
            <a:chOff x="0" y="0"/>
            <a:chExt cx="812800" cy="812800"/>
          </a:xfrm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3306280-4F3C-27D1-900E-7C082C2E74C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148C528-BE26-3CC4-B78F-EF53955B811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1" name="Graphic 20" descr="Decision chart outline">
            <a:extLst>
              <a:ext uri="{FF2B5EF4-FFF2-40B4-BE49-F238E27FC236}">
                <a16:creationId xmlns:a16="http://schemas.microsoft.com/office/drawing/2014/main" id="{FF81BD09-6B43-7292-E70F-CB28F4418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827" y="574631"/>
            <a:ext cx="1296186" cy="1296186"/>
          </a:xfrm>
          <a:prstGeom prst="rect">
            <a:avLst/>
          </a:prstGeom>
        </p:spPr>
      </p:pic>
      <p:pic>
        <p:nvPicPr>
          <p:cNvPr id="23" name="Picture 2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1DD9A1C-0C42-F097-8C63-7925760A37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51" y="38100"/>
            <a:ext cx="4482240" cy="629264"/>
          </a:xfrm>
          <a:prstGeom prst="rect">
            <a:avLst/>
          </a:prstGeom>
        </p:spPr>
      </p:pic>
      <p:grpSp>
        <p:nvGrpSpPr>
          <p:cNvPr id="29" name="Group 14">
            <a:extLst>
              <a:ext uri="{FF2B5EF4-FFF2-40B4-BE49-F238E27FC236}">
                <a16:creationId xmlns:a16="http://schemas.microsoft.com/office/drawing/2014/main" id="{A6B5BDF3-05A9-DE53-2D40-8508145150E4}"/>
              </a:ext>
            </a:extLst>
          </p:cNvPr>
          <p:cNvGrpSpPr/>
          <p:nvPr/>
        </p:nvGrpSpPr>
        <p:grpSpPr>
          <a:xfrm>
            <a:off x="885520" y="5494795"/>
            <a:ext cx="290347" cy="290347"/>
            <a:chOff x="0" y="0"/>
            <a:chExt cx="812800" cy="812800"/>
          </a:xfrm>
        </p:grpSpPr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CD8C7019-68EB-C6A1-DA88-9835A6007E0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5066D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31" name="TextBox 16">
              <a:extLst>
                <a:ext uri="{FF2B5EF4-FFF2-40B4-BE49-F238E27FC236}">
                  <a16:creationId xmlns:a16="http://schemas.microsoft.com/office/drawing/2014/main" id="{1A437B96-C2DD-60D4-4FA3-F9199DCC8738}"/>
                </a:ext>
              </a:extLst>
            </p:cNvPr>
            <p:cNvSpPr txBox="1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32" name="TextBox 17">
            <a:extLst>
              <a:ext uri="{FF2B5EF4-FFF2-40B4-BE49-F238E27FC236}">
                <a16:creationId xmlns:a16="http://schemas.microsoft.com/office/drawing/2014/main" id="{38B5166C-27A6-369D-B987-93B4AAAA5FD3}"/>
              </a:ext>
            </a:extLst>
          </p:cNvPr>
          <p:cNvSpPr txBox="1"/>
          <p:nvPr/>
        </p:nvSpPr>
        <p:spPr>
          <a:xfrm>
            <a:off x="1412900" y="5290732"/>
            <a:ext cx="6196658" cy="717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54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5066D"/>
                </a:solidFill>
                <a:latin typeface="Canva Sans"/>
              </a:rPr>
              <a:t>Related personas </a:t>
            </a:r>
            <a:r>
              <a:rPr lang="en-US" sz="2000" dirty="0">
                <a:solidFill>
                  <a:srgbClr val="05066D"/>
                </a:solidFill>
                <a:latin typeface="Canva Sans"/>
              </a:rPr>
              <a:t>involved are PALS trained emergency paramedics and nursing staff.</a:t>
            </a:r>
            <a:endParaRPr lang="en-US" sz="2038" dirty="0">
              <a:solidFill>
                <a:srgbClr val="05066D"/>
              </a:solidFill>
              <a:latin typeface="Canva Sans"/>
            </a:endParaRPr>
          </a:p>
        </p:txBody>
      </p:sp>
      <p:grpSp>
        <p:nvGrpSpPr>
          <p:cNvPr id="33" name="Group 14">
            <a:extLst>
              <a:ext uri="{FF2B5EF4-FFF2-40B4-BE49-F238E27FC236}">
                <a16:creationId xmlns:a16="http://schemas.microsoft.com/office/drawing/2014/main" id="{75042EEE-6427-BB3C-9277-12CA21DABE87}"/>
              </a:ext>
            </a:extLst>
          </p:cNvPr>
          <p:cNvGrpSpPr/>
          <p:nvPr/>
        </p:nvGrpSpPr>
        <p:grpSpPr>
          <a:xfrm>
            <a:off x="891368" y="6691666"/>
            <a:ext cx="290347" cy="290347"/>
            <a:chOff x="0" y="0"/>
            <a:chExt cx="812800" cy="812800"/>
          </a:xfrm>
        </p:grpSpPr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C6C71C9C-8B92-1468-3944-47A36EADA31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5066D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35" name="TextBox 16">
              <a:extLst>
                <a:ext uri="{FF2B5EF4-FFF2-40B4-BE49-F238E27FC236}">
                  <a16:creationId xmlns:a16="http://schemas.microsoft.com/office/drawing/2014/main" id="{A68FACB1-860C-25AF-BDC6-B366A0DAF241}"/>
                </a:ext>
              </a:extLst>
            </p:cNvPr>
            <p:cNvSpPr txBox="1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36" name="TextBox 17">
            <a:extLst>
              <a:ext uri="{FF2B5EF4-FFF2-40B4-BE49-F238E27FC236}">
                <a16:creationId xmlns:a16="http://schemas.microsoft.com/office/drawing/2014/main" id="{646F68B7-8315-AA1C-C1EE-ADA89C7531CF}"/>
              </a:ext>
            </a:extLst>
          </p:cNvPr>
          <p:cNvSpPr txBox="1"/>
          <p:nvPr/>
        </p:nvSpPr>
        <p:spPr>
          <a:xfrm>
            <a:off x="1412900" y="6202067"/>
            <a:ext cx="6814331" cy="1462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54"/>
              </a:lnSpc>
              <a:spcBef>
                <a:spcPct val="0"/>
              </a:spcBef>
            </a:pPr>
            <a:r>
              <a:rPr lang="en-US" sz="2038" b="1" dirty="0">
                <a:solidFill>
                  <a:srgbClr val="05066D"/>
                </a:solidFill>
                <a:latin typeface="Canva Sans"/>
              </a:rPr>
              <a:t>Additional personas </a:t>
            </a:r>
            <a:r>
              <a:rPr lang="en-US" sz="2038" dirty="0">
                <a:solidFill>
                  <a:srgbClr val="05066D"/>
                </a:solidFill>
                <a:latin typeface="Canva Sans"/>
              </a:rPr>
              <a:t>involved are the critically ill infant/child with cardiac arrest (</a:t>
            </a:r>
            <a:r>
              <a:rPr lang="en-US" sz="2038" u="sng" dirty="0">
                <a:solidFill>
                  <a:srgbClr val="05066D"/>
                </a:solidFill>
                <a:latin typeface="Canva Sans"/>
              </a:rPr>
              <a:t>client</a:t>
            </a:r>
            <a:r>
              <a:rPr lang="en-US" sz="2038" dirty="0">
                <a:solidFill>
                  <a:srgbClr val="05066D"/>
                </a:solidFill>
                <a:latin typeface="Canva Sans"/>
              </a:rPr>
              <a:t>), the first responders, the parents/caretakers of the client, and further treating personnel. </a:t>
            </a:r>
          </a:p>
        </p:txBody>
      </p:sp>
      <p:grpSp>
        <p:nvGrpSpPr>
          <p:cNvPr id="37" name="Group 14">
            <a:extLst>
              <a:ext uri="{FF2B5EF4-FFF2-40B4-BE49-F238E27FC236}">
                <a16:creationId xmlns:a16="http://schemas.microsoft.com/office/drawing/2014/main" id="{FECF869A-D345-D1B2-0DB2-F6197B1203C3}"/>
              </a:ext>
            </a:extLst>
          </p:cNvPr>
          <p:cNvGrpSpPr/>
          <p:nvPr/>
        </p:nvGrpSpPr>
        <p:grpSpPr>
          <a:xfrm>
            <a:off x="889379" y="8129997"/>
            <a:ext cx="290347" cy="290347"/>
            <a:chOff x="0" y="0"/>
            <a:chExt cx="812800" cy="812800"/>
          </a:xfrm>
        </p:grpSpPr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A86F77D1-67D3-73F7-9826-3AE4729A82A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5066D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39" name="TextBox 16">
              <a:extLst>
                <a:ext uri="{FF2B5EF4-FFF2-40B4-BE49-F238E27FC236}">
                  <a16:creationId xmlns:a16="http://schemas.microsoft.com/office/drawing/2014/main" id="{BD41B6AE-8499-B93E-52C8-AC093EB8732C}"/>
                </a:ext>
              </a:extLst>
            </p:cNvPr>
            <p:cNvSpPr txBox="1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40" name="TextBox 17">
            <a:extLst>
              <a:ext uri="{FF2B5EF4-FFF2-40B4-BE49-F238E27FC236}">
                <a16:creationId xmlns:a16="http://schemas.microsoft.com/office/drawing/2014/main" id="{6E19F863-2248-F4A1-8402-156E07166A94}"/>
              </a:ext>
            </a:extLst>
          </p:cNvPr>
          <p:cNvSpPr txBox="1"/>
          <p:nvPr/>
        </p:nvSpPr>
        <p:spPr>
          <a:xfrm>
            <a:off x="1412899" y="7888537"/>
            <a:ext cx="6814331" cy="1090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54"/>
              </a:lnSpc>
              <a:spcBef>
                <a:spcPct val="0"/>
              </a:spcBef>
            </a:pPr>
            <a:r>
              <a:rPr lang="en-US" sz="2038" b="1" dirty="0">
                <a:solidFill>
                  <a:srgbClr val="05066D"/>
                </a:solidFill>
                <a:latin typeface="Canva Sans"/>
              </a:rPr>
              <a:t>Influence of Contextualizing personas: </a:t>
            </a:r>
            <a:r>
              <a:rPr lang="en-US" sz="2038" dirty="0">
                <a:solidFill>
                  <a:srgbClr val="05066D"/>
                </a:solidFill>
                <a:latin typeface="Canva Sans"/>
              </a:rPr>
              <a:t>There may be differences in certain countries and health systems including regulations of healthcare personnel. </a:t>
            </a:r>
          </a:p>
        </p:txBody>
      </p:sp>
      <p:pic>
        <p:nvPicPr>
          <p:cNvPr id="2" name="Grafik 1" descr="Ein Bild, das Text, Schrift, Herz, pink enthält.&#10;&#10;Beschreibung automatisch generiert.">
            <a:extLst>
              <a:ext uri="{FF2B5EF4-FFF2-40B4-BE49-F238E27FC236}">
                <a16:creationId xmlns:a16="http://schemas.microsoft.com/office/drawing/2014/main" id="{5FC9658C-83EA-5574-6CA0-F6E258CB8D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6590" y="1218195"/>
            <a:ext cx="10228802" cy="892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3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9">
            <a:extLst>
              <a:ext uri="{FF2B5EF4-FFF2-40B4-BE49-F238E27FC236}">
                <a16:creationId xmlns:a16="http://schemas.microsoft.com/office/drawing/2014/main" id="{C6CB6E0B-C8D2-C9B2-57F4-E59A38B5838F}"/>
              </a:ext>
            </a:extLst>
          </p:cNvPr>
          <p:cNvSpPr/>
          <p:nvPr/>
        </p:nvSpPr>
        <p:spPr>
          <a:xfrm>
            <a:off x="12904244" y="6732736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0629988-052A-D8E6-06DC-3BBFB835D36E}"/>
              </a:ext>
            </a:extLst>
          </p:cNvPr>
          <p:cNvSpPr/>
          <p:nvPr/>
        </p:nvSpPr>
        <p:spPr>
          <a:xfrm>
            <a:off x="5383758" y="1905677"/>
            <a:ext cx="12698234" cy="804299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7655F041-757B-D758-748A-D658A032A0D0}"/>
              </a:ext>
            </a:extLst>
          </p:cNvPr>
          <p:cNvSpPr/>
          <p:nvPr/>
        </p:nvSpPr>
        <p:spPr>
          <a:xfrm>
            <a:off x="-5165835" y="-7999887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6" name="Group 6"/>
          <p:cNvGrpSpPr/>
          <p:nvPr/>
        </p:nvGrpSpPr>
        <p:grpSpPr>
          <a:xfrm>
            <a:off x="1095707" y="2971768"/>
            <a:ext cx="4131056" cy="2328933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>
                <a:alphaModFix amt="70000"/>
              </a:blip>
              <a:stretch>
                <a:fillRect t="-9228" b="-9228"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07375" y="2398518"/>
            <a:ext cx="2718905" cy="949204"/>
            <a:chOff x="0" y="-38578"/>
            <a:chExt cx="484303" cy="2553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4303" cy="198192"/>
            </a:xfrm>
            <a:custGeom>
              <a:avLst/>
              <a:gdLst/>
              <a:ahLst/>
              <a:cxnLst/>
              <a:rect l="l" t="t" r="r" b="b"/>
              <a:pathLst>
                <a:path w="484303" h="198192">
                  <a:moveTo>
                    <a:pt x="84205" y="0"/>
                  </a:moveTo>
                  <a:lnTo>
                    <a:pt x="400098" y="0"/>
                  </a:lnTo>
                  <a:cubicBezTo>
                    <a:pt x="422431" y="0"/>
                    <a:pt x="443848" y="8872"/>
                    <a:pt x="459640" y="24663"/>
                  </a:cubicBezTo>
                  <a:cubicBezTo>
                    <a:pt x="475431" y="40454"/>
                    <a:pt x="484303" y="61872"/>
                    <a:pt x="484303" y="84205"/>
                  </a:cubicBezTo>
                  <a:lnTo>
                    <a:pt x="484303" y="113987"/>
                  </a:lnTo>
                  <a:cubicBezTo>
                    <a:pt x="484303" y="136320"/>
                    <a:pt x="475431" y="157738"/>
                    <a:pt x="459640" y="173529"/>
                  </a:cubicBezTo>
                  <a:cubicBezTo>
                    <a:pt x="443848" y="189321"/>
                    <a:pt x="422431" y="198192"/>
                    <a:pt x="400098" y="198192"/>
                  </a:cubicBezTo>
                  <a:lnTo>
                    <a:pt x="84205" y="198192"/>
                  </a:lnTo>
                  <a:cubicBezTo>
                    <a:pt x="61872" y="198192"/>
                    <a:pt x="40454" y="189321"/>
                    <a:pt x="24663" y="173529"/>
                  </a:cubicBezTo>
                  <a:cubicBezTo>
                    <a:pt x="8872" y="157738"/>
                    <a:pt x="0" y="136320"/>
                    <a:pt x="0" y="113987"/>
                  </a:cubicBezTo>
                  <a:lnTo>
                    <a:pt x="0" y="84205"/>
                  </a:lnTo>
                  <a:cubicBezTo>
                    <a:pt x="0" y="61872"/>
                    <a:pt x="8872" y="40454"/>
                    <a:pt x="24663" y="24663"/>
                  </a:cubicBezTo>
                  <a:cubicBezTo>
                    <a:pt x="40454" y="8872"/>
                    <a:pt x="61872" y="0"/>
                    <a:pt x="84205" y="0"/>
                  </a:cubicBezTo>
                  <a:close/>
                </a:path>
              </a:pathLst>
            </a:custGeom>
            <a:solidFill>
              <a:srgbClr val="05066D"/>
            </a:solidFill>
          </p:spPr>
          <p:txBody>
            <a:bodyPr/>
            <a:lstStyle/>
            <a:p>
              <a:endParaRPr lang="de-CH" sz="14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578"/>
              <a:ext cx="484303" cy="255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19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Canva Sans Bold"/>
                </a:rPr>
                <a:t>User Scenario 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27831" y="594058"/>
            <a:ext cx="12074553" cy="132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7784" u="none" strike="noStrike">
                <a:solidFill>
                  <a:srgbClr val="05066D"/>
                </a:solidFill>
                <a:latin typeface="Poppins Ultra-Bold"/>
              </a:rPr>
              <a:t>User Scenarios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5707" y="5730542"/>
            <a:ext cx="3591460" cy="2569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4"/>
              </a:lnSpc>
              <a:spcBef>
                <a:spcPct val="0"/>
              </a:spcBef>
            </a:pPr>
            <a:r>
              <a:rPr lang="en-US" b="1" dirty="0">
                <a:solidFill>
                  <a:srgbClr val="05066D"/>
                </a:solidFill>
                <a:latin typeface="Canva Sans"/>
              </a:rPr>
              <a:t>Patient:</a:t>
            </a:r>
            <a:r>
              <a:rPr lang="en-US" dirty="0">
                <a:solidFill>
                  <a:srgbClr val="05066D"/>
                </a:solidFill>
                <a:latin typeface="Canva Sans"/>
              </a:rPr>
              <a:t> Sam </a:t>
            </a:r>
          </a:p>
          <a:p>
            <a:pPr>
              <a:lnSpc>
                <a:spcPts val="2854"/>
              </a:lnSpc>
              <a:spcBef>
                <a:spcPct val="0"/>
              </a:spcBef>
            </a:pPr>
            <a:r>
              <a:rPr lang="en-US" b="1" dirty="0">
                <a:solidFill>
                  <a:srgbClr val="05066D"/>
                </a:solidFill>
                <a:latin typeface="Canva Sans"/>
              </a:rPr>
              <a:t>Family, father</a:t>
            </a:r>
            <a:r>
              <a:rPr lang="en-US" dirty="0">
                <a:solidFill>
                  <a:srgbClr val="05066D"/>
                </a:solidFill>
                <a:latin typeface="Canva Sans"/>
              </a:rPr>
              <a:t>: Ben  </a:t>
            </a:r>
          </a:p>
          <a:p>
            <a:pPr>
              <a:lnSpc>
                <a:spcPts val="2854"/>
              </a:lnSpc>
              <a:spcBef>
                <a:spcPct val="0"/>
              </a:spcBef>
            </a:pPr>
            <a:r>
              <a:rPr lang="en-US" b="1" dirty="0">
                <a:solidFill>
                  <a:srgbClr val="05066D"/>
                </a:solidFill>
                <a:latin typeface="Canva Sans"/>
              </a:rPr>
              <a:t>Team Leader</a:t>
            </a:r>
            <a:r>
              <a:rPr lang="en-US" dirty="0">
                <a:solidFill>
                  <a:srgbClr val="05066D"/>
                </a:solidFill>
                <a:latin typeface="Canva Sans"/>
              </a:rPr>
              <a:t>: Dr. Katy, </a:t>
            </a:r>
            <a:r>
              <a:rPr lang="en-US" dirty="0" err="1">
                <a:solidFill>
                  <a:srgbClr val="05066D"/>
                </a:solidFill>
                <a:latin typeface="Canva Sans"/>
              </a:rPr>
              <a:t>Paediatric</a:t>
            </a:r>
            <a:r>
              <a:rPr lang="en-US" dirty="0">
                <a:solidFill>
                  <a:srgbClr val="05066D"/>
                </a:solidFill>
                <a:latin typeface="Canva Sans"/>
              </a:rPr>
              <a:t> Emergency Physician </a:t>
            </a:r>
          </a:p>
          <a:p>
            <a:pPr>
              <a:lnSpc>
                <a:spcPts val="2854"/>
              </a:lnSpc>
              <a:spcBef>
                <a:spcPct val="0"/>
              </a:spcBef>
            </a:pPr>
            <a:r>
              <a:rPr lang="en-US" b="1" dirty="0">
                <a:solidFill>
                  <a:srgbClr val="05066D"/>
                </a:solidFill>
                <a:latin typeface="Canva Sans"/>
              </a:rPr>
              <a:t>Nurse:</a:t>
            </a:r>
            <a:r>
              <a:rPr lang="en-US" dirty="0">
                <a:solidFill>
                  <a:srgbClr val="05066D"/>
                </a:solidFill>
                <a:latin typeface="Canva Sans"/>
              </a:rPr>
              <a:t> Cynthia, </a:t>
            </a:r>
            <a:r>
              <a:rPr lang="en-US" dirty="0" err="1">
                <a:solidFill>
                  <a:srgbClr val="05066D"/>
                </a:solidFill>
                <a:latin typeface="Canva Sans"/>
              </a:rPr>
              <a:t>Paediatric</a:t>
            </a:r>
            <a:r>
              <a:rPr lang="en-US" dirty="0">
                <a:solidFill>
                  <a:srgbClr val="05066D"/>
                </a:solidFill>
                <a:latin typeface="Canva Sans"/>
              </a:rPr>
              <a:t> Nurse </a:t>
            </a:r>
          </a:p>
          <a:p>
            <a:pPr>
              <a:lnSpc>
                <a:spcPts val="2854"/>
              </a:lnSpc>
              <a:spcBef>
                <a:spcPct val="0"/>
              </a:spcBef>
            </a:pPr>
            <a:r>
              <a:rPr lang="en-US" b="1" dirty="0">
                <a:solidFill>
                  <a:srgbClr val="05066D"/>
                </a:solidFill>
                <a:latin typeface="Canva Sans"/>
              </a:rPr>
              <a:t>Respiratory Therapist</a:t>
            </a:r>
            <a:r>
              <a:rPr lang="en-US" dirty="0">
                <a:solidFill>
                  <a:srgbClr val="05066D"/>
                </a:solidFill>
                <a:latin typeface="Canva Sans"/>
              </a:rPr>
              <a:t>: Jack </a:t>
            </a:r>
          </a:p>
          <a:p>
            <a:pPr>
              <a:lnSpc>
                <a:spcPts val="2854"/>
              </a:lnSpc>
              <a:spcBef>
                <a:spcPct val="0"/>
              </a:spcBef>
            </a:pPr>
            <a:r>
              <a:rPr lang="en-US" b="1" dirty="0">
                <a:solidFill>
                  <a:srgbClr val="05066D"/>
                </a:solidFill>
                <a:latin typeface="Canva Sans"/>
              </a:rPr>
              <a:t>Paramedic</a:t>
            </a:r>
            <a:r>
              <a:rPr lang="en-US" dirty="0">
                <a:solidFill>
                  <a:srgbClr val="05066D"/>
                </a:solidFill>
                <a:latin typeface="Canva Sans"/>
              </a:rPr>
              <a:t>: Thomas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4438FE-1997-4E1F-91EF-AB2DE2DBEF9C}"/>
              </a:ext>
            </a:extLst>
          </p:cNvPr>
          <p:cNvSpPr txBox="1"/>
          <p:nvPr/>
        </p:nvSpPr>
        <p:spPr>
          <a:xfrm>
            <a:off x="1495028" y="3920972"/>
            <a:ext cx="3331947" cy="646331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CH" b="1" dirty="0" err="1"/>
              <a:t>Paedriatric</a:t>
            </a:r>
            <a:r>
              <a:rPr lang="de-CH" b="1" dirty="0"/>
              <a:t> </a:t>
            </a:r>
            <a:r>
              <a:rPr lang="de-CH" b="1" dirty="0" err="1"/>
              <a:t>cardiac</a:t>
            </a:r>
            <a:r>
              <a:rPr lang="de-CH" b="1" dirty="0"/>
              <a:t> </a:t>
            </a:r>
            <a:r>
              <a:rPr lang="de-CH" b="1" dirty="0" err="1"/>
              <a:t>arrest</a:t>
            </a:r>
            <a:r>
              <a:rPr lang="de-CH" b="1" dirty="0"/>
              <a:t> in </a:t>
            </a:r>
            <a:r>
              <a:rPr lang="de-CH" b="1" dirty="0" err="1"/>
              <a:t>the</a:t>
            </a:r>
            <a:r>
              <a:rPr lang="de-CH" b="1" dirty="0"/>
              <a:t> </a:t>
            </a:r>
            <a:r>
              <a:rPr lang="de-CH" b="1" dirty="0" err="1"/>
              <a:t>emergency</a:t>
            </a:r>
            <a:r>
              <a:rPr lang="de-CH" b="1" dirty="0"/>
              <a:t> </a:t>
            </a:r>
            <a:r>
              <a:rPr lang="de-CH" b="1" dirty="0" err="1"/>
              <a:t>room</a:t>
            </a:r>
            <a:endParaRPr lang="de-CH" b="1" dirty="0"/>
          </a:p>
        </p:txBody>
      </p:sp>
      <p:grpSp>
        <p:nvGrpSpPr>
          <p:cNvPr id="29" name="Group 14">
            <a:extLst>
              <a:ext uri="{FF2B5EF4-FFF2-40B4-BE49-F238E27FC236}">
                <a16:creationId xmlns:a16="http://schemas.microsoft.com/office/drawing/2014/main" id="{099A37B8-7E49-1A42-F4D5-4B107603366B}"/>
              </a:ext>
            </a:extLst>
          </p:cNvPr>
          <p:cNvGrpSpPr/>
          <p:nvPr/>
        </p:nvGrpSpPr>
        <p:grpSpPr>
          <a:xfrm>
            <a:off x="762000" y="495300"/>
            <a:ext cx="1608820" cy="1608820"/>
            <a:chOff x="0" y="0"/>
            <a:chExt cx="812800" cy="812800"/>
          </a:xfrm>
        </p:grpSpPr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8DB1B5AA-5E17-4B11-26CF-E53845454E1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31" name="TextBox 16">
              <a:extLst>
                <a:ext uri="{FF2B5EF4-FFF2-40B4-BE49-F238E27FC236}">
                  <a16:creationId xmlns:a16="http://schemas.microsoft.com/office/drawing/2014/main" id="{D3B62B7F-B689-5EA1-DEA5-381275C68C9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2" name="Graphic 31" descr="Decision chart outline">
            <a:extLst>
              <a:ext uri="{FF2B5EF4-FFF2-40B4-BE49-F238E27FC236}">
                <a16:creationId xmlns:a16="http://schemas.microsoft.com/office/drawing/2014/main" id="{5BC5FF9E-EE9B-BC56-B3F5-6D7DEE4AF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827" y="574631"/>
            <a:ext cx="1296186" cy="1296186"/>
          </a:xfrm>
          <a:prstGeom prst="rect">
            <a:avLst/>
          </a:prstGeom>
        </p:spPr>
      </p:pic>
      <p:pic>
        <p:nvPicPr>
          <p:cNvPr id="35" name="Picture 3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1BCBA93-686A-DC57-65E3-EB94B1AA4B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51" y="66357"/>
            <a:ext cx="4482240" cy="62926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D1D4CCC7-493B-ED3E-EAAB-AC5B19A5D2C1}"/>
              </a:ext>
            </a:extLst>
          </p:cNvPr>
          <p:cNvGrpSpPr/>
          <p:nvPr/>
        </p:nvGrpSpPr>
        <p:grpSpPr>
          <a:xfrm>
            <a:off x="5745091" y="2104120"/>
            <a:ext cx="1852032" cy="2292660"/>
            <a:chOff x="5745091" y="2104120"/>
            <a:chExt cx="1852032" cy="229266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940A47E-35C6-4296-01B5-83C8BA10D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45091" y="2104120"/>
              <a:ext cx="1852032" cy="185203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5A059A8-DA8A-4C6D-4C91-479807708699}"/>
                </a:ext>
              </a:extLst>
            </p:cNvPr>
            <p:cNvSpPr txBox="1"/>
            <p:nvPr/>
          </p:nvSpPr>
          <p:spPr>
            <a:xfrm>
              <a:off x="6312289" y="4027448"/>
              <a:ext cx="7505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5066D"/>
                  </a:solidFill>
                  <a:latin typeface="Canva Sans"/>
                </a:rPr>
                <a:t>Ben</a:t>
              </a:r>
              <a:endParaRPr lang="de-CH" dirty="0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07ECA08-3F97-F11D-0A6C-60F569DE9A85}"/>
              </a:ext>
            </a:extLst>
          </p:cNvPr>
          <p:cNvSpPr txBox="1"/>
          <p:nvPr/>
        </p:nvSpPr>
        <p:spPr>
          <a:xfrm>
            <a:off x="9098280" y="459028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28D6A57-D13F-C81D-7D21-15A279295D5B}"/>
              </a:ext>
            </a:extLst>
          </p:cNvPr>
          <p:cNvSpPr txBox="1"/>
          <p:nvPr/>
        </p:nvSpPr>
        <p:spPr>
          <a:xfrm>
            <a:off x="14489906" y="2848461"/>
            <a:ext cx="2466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Transport to </a:t>
            </a:r>
            <a:r>
              <a:rPr lang="en-GB" sz="2800" b="1" dirty="0">
                <a:solidFill>
                  <a:srgbClr val="FF0000"/>
                </a:solidFill>
              </a:rPr>
              <a:t>ER</a:t>
            </a:r>
            <a:endParaRPr lang="de-CH" sz="2800" b="1" dirty="0">
              <a:solidFill>
                <a:srgbClr val="FF0000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07E1166-9413-1136-30BB-DF005C16F571}"/>
              </a:ext>
            </a:extLst>
          </p:cNvPr>
          <p:cNvCxnSpPr>
            <a:cxnSpLocks/>
          </p:cNvCxnSpPr>
          <p:nvPr/>
        </p:nvCxnSpPr>
        <p:spPr>
          <a:xfrm>
            <a:off x="12754130" y="3094017"/>
            <a:ext cx="139683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63F04FC1-D095-E547-1F38-BD39A27B3A85}"/>
              </a:ext>
            </a:extLst>
          </p:cNvPr>
          <p:cNvSpPr/>
          <p:nvPr/>
        </p:nvSpPr>
        <p:spPr>
          <a:xfrm>
            <a:off x="7019186" y="3977397"/>
            <a:ext cx="11614529" cy="3396691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A808984-05DE-580A-B662-2C4859FC5F54}"/>
              </a:ext>
            </a:extLst>
          </p:cNvPr>
          <p:cNvSpPr txBox="1"/>
          <p:nvPr/>
        </p:nvSpPr>
        <p:spPr>
          <a:xfrm>
            <a:off x="12700101" y="7352846"/>
            <a:ext cx="47801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Uses the CDSS</a:t>
            </a:r>
          </a:p>
          <a:p>
            <a:r>
              <a:rPr lang="en-GB" sz="2800" dirty="0"/>
              <a:t>Enters weight </a:t>
            </a:r>
          </a:p>
          <a:p>
            <a:r>
              <a:rPr lang="en-GB" sz="2800" dirty="0"/>
              <a:t>Assess the rhythm</a:t>
            </a:r>
          </a:p>
          <a:p>
            <a:r>
              <a:rPr lang="en-GB" sz="2800" dirty="0"/>
              <a:t>Continue CPR</a:t>
            </a:r>
          </a:p>
          <a:p>
            <a:r>
              <a:rPr lang="en-GB" sz="2800" dirty="0"/>
              <a:t>Request vascular access</a:t>
            </a:r>
          </a:p>
          <a:p>
            <a:endParaRPr lang="de-CH" sz="2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372DA50-6EAD-B3FF-787A-A94C630EE095}"/>
              </a:ext>
            </a:extLst>
          </p:cNvPr>
          <p:cNvSpPr txBox="1"/>
          <p:nvPr/>
        </p:nvSpPr>
        <p:spPr>
          <a:xfrm>
            <a:off x="15722920" y="7303900"/>
            <a:ext cx="30311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Compressions</a:t>
            </a:r>
          </a:p>
          <a:p>
            <a:r>
              <a:rPr lang="de-CH" sz="2800" dirty="0" err="1"/>
              <a:t>Administers</a:t>
            </a:r>
            <a:r>
              <a:rPr lang="de-CH" sz="2800" dirty="0"/>
              <a:t> 200 </a:t>
            </a:r>
            <a:r>
              <a:rPr lang="de-CH" sz="2800" dirty="0" err="1"/>
              <a:t>mcg</a:t>
            </a:r>
            <a:r>
              <a:rPr lang="de-CH" sz="2800" dirty="0"/>
              <a:t> </a:t>
            </a:r>
            <a:r>
              <a:rPr lang="de-CH" sz="2800" dirty="0" err="1"/>
              <a:t>adrenaline</a:t>
            </a:r>
            <a:endParaRPr lang="en-GB" sz="2800" dirty="0"/>
          </a:p>
          <a:p>
            <a:endParaRPr lang="de-CH" sz="28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7C7E05F-BE7B-D3E6-26A1-08DE5AA36CC0}"/>
              </a:ext>
            </a:extLst>
          </p:cNvPr>
          <p:cNvSpPr txBox="1"/>
          <p:nvPr/>
        </p:nvSpPr>
        <p:spPr>
          <a:xfrm>
            <a:off x="7664360" y="5410465"/>
            <a:ext cx="35947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Sets up bag-mask ventilation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FD9EB67F-4D1A-0C0C-9211-386BBC12A9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5319" y="7084098"/>
            <a:ext cx="1852032" cy="1852032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0606EA90-4ABA-EBF4-6A78-48894756EFFA}"/>
              </a:ext>
            </a:extLst>
          </p:cNvPr>
          <p:cNvGrpSpPr/>
          <p:nvPr/>
        </p:nvGrpSpPr>
        <p:grpSpPr>
          <a:xfrm>
            <a:off x="9810054" y="4602034"/>
            <a:ext cx="1852032" cy="2282919"/>
            <a:chOff x="6017077" y="7410023"/>
            <a:chExt cx="1852032" cy="228291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58E644-ED03-FF42-8C4A-D3337256469B}"/>
                </a:ext>
              </a:extLst>
            </p:cNvPr>
            <p:cNvSpPr txBox="1"/>
            <p:nvPr/>
          </p:nvSpPr>
          <p:spPr>
            <a:xfrm>
              <a:off x="6567808" y="9262055"/>
              <a:ext cx="75057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854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5066D"/>
                  </a:solidFill>
                  <a:latin typeface="Canva Sans"/>
                </a:rPr>
                <a:t>Jack 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6F9F193-922D-3B4E-F9A8-4FA3B4377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17077" y="7410023"/>
              <a:ext cx="1852032" cy="1852032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B3A707F-94E8-CDCD-2C2F-5D86A08149A8}"/>
              </a:ext>
            </a:extLst>
          </p:cNvPr>
          <p:cNvGrpSpPr/>
          <p:nvPr/>
        </p:nvGrpSpPr>
        <p:grpSpPr>
          <a:xfrm>
            <a:off x="12936397" y="4893907"/>
            <a:ext cx="1852032" cy="2326700"/>
            <a:chOff x="8512677" y="5806720"/>
            <a:chExt cx="1852032" cy="23267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16A3193-01E7-5E4B-3C1F-DB951E251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512677" y="5806720"/>
              <a:ext cx="1852032" cy="185203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77552EA-5F28-7A70-9CDC-8EB2D5A2B9B1}"/>
                </a:ext>
              </a:extLst>
            </p:cNvPr>
            <p:cNvSpPr txBox="1"/>
            <p:nvPr/>
          </p:nvSpPr>
          <p:spPr>
            <a:xfrm>
              <a:off x="8916740" y="7764088"/>
              <a:ext cx="11853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5066D"/>
                  </a:solidFill>
                  <a:latin typeface="Canva Sans"/>
                </a:rPr>
                <a:t>Dr. Katy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8A186C7-3063-4B56-A5D9-43BA20F1A313}"/>
              </a:ext>
            </a:extLst>
          </p:cNvPr>
          <p:cNvGrpSpPr/>
          <p:nvPr/>
        </p:nvGrpSpPr>
        <p:grpSpPr>
          <a:xfrm>
            <a:off x="15961538" y="4893907"/>
            <a:ext cx="1852032" cy="2277754"/>
            <a:chOff x="11359470" y="5806720"/>
            <a:chExt cx="1852032" cy="227775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7585E3E-B501-3B0D-FD83-A86B4056E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359470" y="5806720"/>
              <a:ext cx="1852032" cy="1852032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516C31-5652-1CE0-4713-A350B8A4341A}"/>
                </a:ext>
              </a:extLst>
            </p:cNvPr>
            <p:cNvSpPr txBox="1"/>
            <p:nvPr/>
          </p:nvSpPr>
          <p:spPr>
            <a:xfrm>
              <a:off x="11692830" y="7715142"/>
              <a:ext cx="11853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5066D"/>
                  </a:solidFill>
                  <a:latin typeface="Canva Sans"/>
                </a:rPr>
                <a:t>Cynthia</a:t>
              </a:r>
              <a:endParaRPr lang="de-CH" dirty="0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B322E1A2-182F-560C-A87B-1A0B3C439EB1}"/>
              </a:ext>
            </a:extLst>
          </p:cNvPr>
          <p:cNvSpPr txBox="1"/>
          <p:nvPr/>
        </p:nvSpPr>
        <p:spPr>
          <a:xfrm>
            <a:off x="13400562" y="4178468"/>
            <a:ext cx="2466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At ER</a:t>
            </a:r>
            <a:endParaRPr lang="de-CH" sz="2800" b="1" dirty="0">
              <a:solidFill>
                <a:srgbClr val="FF0000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D0EED2-E2C0-D1C2-2160-67A74717E0F7}"/>
              </a:ext>
            </a:extLst>
          </p:cNvPr>
          <p:cNvGrpSpPr/>
          <p:nvPr/>
        </p:nvGrpSpPr>
        <p:grpSpPr>
          <a:xfrm>
            <a:off x="8190045" y="2118953"/>
            <a:ext cx="1852032" cy="2267642"/>
            <a:chOff x="8806909" y="2267492"/>
            <a:chExt cx="1852032" cy="226764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9656A32-FA8C-2BB1-A12F-CC90FE32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06909" y="2267492"/>
              <a:ext cx="1852032" cy="185203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2D3F405-7F00-E137-708D-2CB906B4A8BA}"/>
                </a:ext>
              </a:extLst>
            </p:cNvPr>
            <p:cNvSpPr txBox="1"/>
            <p:nvPr/>
          </p:nvSpPr>
          <p:spPr>
            <a:xfrm>
              <a:off x="9301122" y="4165802"/>
              <a:ext cx="8636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5066D"/>
                  </a:solidFill>
                  <a:latin typeface="Canva Sans"/>
                </a:rPr>
                <a:t>Sam</a:t>
              </a:r>
              <a:endParaRPr lang="de-CH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B6E0567-1BB2-4DD0-49A1-63F2835D9E13}"/>
              </a:ext>
            </a:extLst>
          </p:cNvPr>
          <p:cNvGrpSpPr/>
          <p:nvPr/>
        </p:nvGrpSpPr>
        <p:grpSpPr>
          <a:xfrm>
            <a:off x="10540765" y="2122859"/>
            <a:ext cx="1852032" cy="2221364"/>
            <a:chOff x="11209672" y="2150398"/>
            <a:chExt cx="1852032" cy="222136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F11B47F-217A-2FF7-CC05-C4DA234E1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09672" y="2150398"/>
              <a:ext cx="1852032" cy="1852032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78131BC-1742-8E24-BD4A-F723ADBCCC4A}"/>
                </a:ext>
              </a:extLst>
            </p:cNvPr>
            <p:cNvSpPr txBox="1"/>
            <p:nvPr/>
          </p:nvSpPr>
          <p:spPr>
            <a:xfrm>
              <a:off x="11692830" y="4002430"/>
              <a:ext cx="10681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5066D"/>
                  </a:solidFill>
                  <a:latin typeface="Canva Sans"/>
                </a:rPr>
                <a:t>Thomas </a:t>
              </a:r>
              <a:endParaRPr lang="de-CH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8" grpId="0"/>
      <p:bldP spid="79" grpId="0"/>
      <p:bldP spid="80" grpId="0"/>
      <p:bldP spid="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9">
            <a:extLst>
              <a:ext uri="{FF2B5EF4-FFF2-40B4-BE49-F238E27FC236}">
                <a16:creationId xmlns:a16="http://schemas.microsoft.com/office/drawing/2014/main" id="{C6CB6E0B-C8D2-C9B2-57F4-E59A38B5838F}"/>
              </a:ext>
            </a:extLst>
          </p:cNvPr>
          <p:cNvSpPr/>
          <p:nvPr/>
        </p:nvSpPr>
        <p:spPr>
          <a:xfrm>
            <a:off x="12904244" y="6732736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DE2B02C-4727-72FB-C641-3D58B74EC998}"/>
              </a:ext>
            </a:extLst>
          </p:cNvPr>
          <p:cNvSpPr/>
          <p:nvPr/>
        </p:nvSpPr>
        <p:spPr>
          <a:xfrm>
            <a:off x="5383758" y="1905677"/>
            <a:ext cx="12698234" cy="804299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7655F041-757B-D758-748A-D658A032A0D0}"/>
              </a:ext>
            </a:extLst>
          </p:cNvPr>
          <p:cNvSpPr/>
          <p:nvPr/>
        </p:nvSpPr>
        <p:spPr>
          <a:xfrm>
            <a:off x="-5333475" y="-8024716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3127831" y="594058"/>
            <a:ext cx="12074553" cy="132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7784" u="none" strike="noStrike">
                <a:solidFill>
                  <a:srgbClr val="05066D"/>
                </a:solidFill>
                <a:latin typeface="Poppins Ultra-Bold"/>
              </a:rPr>
              <a:t>User Scenarios</a:t>
            </a:r>
          </a:p>
        </p:txBody>
      </p:sp>
      <p:grpSp>
        <p:nvGrpSpPr>
          <p:cNvPr id="29" name="Group 14">
            <a:extLst>
              <a:ext uri="{FF2B5EF4-FFF2-40B4-BE49-F238E27FC236}">
                <a16:creationId xmlns:a16="http://schemas.microsoft.com/office/drawing/2014/main" id="{099A37B8-7E49-1A42-F4D5-4B107603366B}"/>
              </a:ext>
            </a:extLst>
          </p:cNvPr>
          <p:cNvGrpSpPr/>
          <p:nvPr/>
        </p:nvGrpSpPr>
        <p:grpSpPr>
          <a:xfrm>
            <a:off x="762000" y="495300"/>
            <a:ext cx="1608820" cy="1608820"/>
            <a:chOff x="0" y="0"/>
            <a:chExt cx="812800" cy="812800"/>
          </a:xfrm>
        </p:grpSpPr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8DB1B5AA-5E17-4B11-26CF-E53845454E1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31" name="TextBox 16">
              <a:extLst>
                <a:ext uri="{FF2B5EF4-FFF2-40B4-BE49-F238E27FC236}">
                  <a16:creationId xmlns:a16="http://schemas.microsoft.com/office/drawing/2014/main" id="{D3B62B7F-B689-5EA1-DEA5-381275C68C9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2" name="Graphic 31" descr="Decision chart outline">
            <a:extLst>
              <a:ext uri="{FF2B5EF4-FFF2-40B4-BE49-F238E27FC236}">
                <a16:creationId xmlns:a16="http://schemas.microsoft.com/office/drawing/2014/main" id="{5BC5FF9E-EE9B-BC56-B3F5-6D7DEE4AF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827" y="574631"/>
            <a:ext cx="1296186" cy="1296186"/>
          </a:xfrm>
          <a:prstGeom prst="rect">
            <a:avLst/>
          </a:prstGeom>
        </p:spPr>
      </p:pic>
      <p:pic>
        <p:nvPicPr>
          <p:cNvPr id="35" name="Picture 3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1BCBA93-686A-DC57-65E3-EB94B1AA4B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51" y="66357"/>
            <a:ext cx="4482240" cy="629264"/>
          </a:xfrm>
          <a:prstGeom prst="rect">
            <a:avLst/>
          </a:prstGeom>
        </p:spPr>
      </p:pic>
      <p:grpSp>
        <p:nvGrpSpPr>
          <p:cNvPr id="21" name="Group 17">
            <a:extLst>
              <a:ext uri="{FF2B5EF4-FFF2-40B4-BE49-F238E27FC236}">
                <a16:creationId xmlns:a16="http://schemas.microsoft.com/office/drawing/2014/main" id="{CDF6B7C1-A375-60AC-C09C-4B8D5E484567}"/>
              </a:ext>
            </a:extLst>
          </p:cNvPr>
          <p:cNvGrpSpPr/>
          <p:nvPr/>
        </p:nvGrpSpPr>
        <p:grpSpPr>
          <a:xfrm>
            <a:off x="1062536" y="2940422"/>
            <a:ext cx="4130590" cy="2321522"/>
            <a:chOff x="-5970751" y="211683"/>
            <a:chExt cx="11287759" cy="6350000"/>
          </a:xfrm>
        </p:grpSpPr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CF42735D-438D-638A-2B33-1FDE596CA796}"/>
                </a:ext>
              </a:extLst>
            </p:cNvPr>
            <p:cNvSpPr/>
            <p:nvPr/>
          </p:nvSpPr>
          <p:spPr>
            <a:xfrm>
              <a:off x="-5970751" y="211683"/>
              <a:ext cx="11287759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8">
                <a:alphaModFix amt="70000"/>
              </a:blip>
              <a:stretch>
                <a:fillRect t="-9265" b="-9265"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36" name="TextBox 22">
            <a:extLst>
              <a:ext uri="{FF2B5EF4-FFF2-40B4-BE49-F238E27FC236}">
                <a16:creationId xmlns:a16="http://schemas.microsoft.com/office/drawing/2014/main" id="{76463EDE-4F25-2ADF-784A-31325C05D650}"/>
              </a:ext>
            </a:extLst>
          </p:cNvPr>
          <p:cNvSpPr txBox="1"/>
          <p:nvPr/>
        </p:nvSpPr>
        <p:spPr>
          <a:xfrm>
            <a:off x="1062536" y="5803254"/>
            <a:ext cx="3119959" cy="1833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4"/>
              </a:lnSpc>
              <a:spcBef>
                <a:spcPct val="0"/>
              </a:spcBef>
            </a:pPr>
            <a:r>
              <a:rPr lang="en-US" b="1" dirty="0">
                <a:solidFill>
                  <a:srgbClr val="05066D"/>
                </a:solidFill>
                <a:latin typeface="Canva Sans"/>
              </a:rPr>
              <a:t>Patient:</a:t>
            </a:r>
            <a:r>
              <a:rPr lang="en-US" dirty="0">
                <a:solidFill>
                  <a:srgbClr val="05066D"/>
                </a:solidFill>
                <a:latin typeface="Canva Sans"/>
              </a:rPr>
              <a:t> Maya </a:t>
            </a:r>
          </a:p>
          <a:p>
            <a:pPr>
              <a:lnSpc>
                <a:spcPts val="2854"/>
              </a:lnSpc>
              <a:spcBef>
                <a:spcPct val="0"/>
              </a:spcBef>
            </a:pPr>
            <a:r>
              <a:rPr lang="en-US" b="1" dirty="0">
                <a:solidFill>
                  <a:srgbClr val="05066D"/>
                </a:solidFill>
                <a:latin typeface="Canva Sans"/>
              </a:rPr>
              <a:t>PICA Attending</a:t>
            </a:r>
            <a:r>
              <a:rPr lang="en-US" dirty="0">
                <a:solidFill>
                  <a:srgbClr val="05066D"/>
                </a:solidFill>
                <a:latin typeface="Canva Sans"/>
              </a:rPr>
              <a:t>: Dr. Patrick </a:t>
            </a:r>
          </a:p>
          <a:p>
            <a:pPr>
              <a:lnSpc>
                <a:spcPts val="2854"/>
              </a:lnSpc>
              <a:spcBef>
                <a:spcPct val="0"/>
              </a:spcBef>
            </a:pPr>
            <a:r>
              <a:rPr lang="en-US" b="1" dirty="0">
                <a:solidFill>
                  <a:srgbClr val="05066D"/>
                </a:solidFill>
                <a:latin typeface="Canva Sans"/>
              </a:rPr>
              <a:t>PICU Nurse</a:t>
            </a:r>
            <a:r>
              <a:rPr lang="en-US" dirty="0">
                <a:solidFill>
                  <a:srgbClr val="05066D"/>
                </a:solidFill>
                <a:latin typeface="Canva Sans"/>
              </a:rPr>
              <a:t>: Lea </a:t>
            </a:r>
          </a:p>
          <a:p>
            <a:pPr>
              <a:lnSpc>
                <a:spcPts val="2854"/>
              </a:lnSpc>
              <a:spcBef>
                <a:spcPct val="0"/>
              </a:spcBef>
            </a:pPr>
            <a:r>
              <a:rPr lang="en-US" b="1" dirty="0">
                <a:solidFill>
                  <a:srgbClr val="05066D"/>
                </a:solidFill>
                <a:latin typeface="Canva Sans"/>
              </a:rPr>
              <a:t>PICU Fellow</a:t>
            </a:r>
            <a:r>
              <a:rPr lang="en-US" dirty="0">
                <a:solidFill>
                  <a:srgbClr val="05066D"/>
                </a:solidFill>
                <a:latin typeface="Canva Sans"/>
              </a:rPr>
              <a:t>: Dr. Astrid </a:t>
            </a:r>
          </a:p>
          <a:p>
            <a:pPr>
              <a:lnSpc>
                <a:spcPts val="2854"/>
              </a:lnSpc>
              <a:spcBef>
                <a:spcPct val="0"/>
              </a:spcBef>
            </a:pPr>
            <a:r>
              <a:rPr lang="en-US" b="1" dirty="0">
                <a:solidFill>
                  <a:srgbClr val="05066D"/>
                </a:solidFill>
                <a:latin typeface="Canva Sans"/>
              </a:rPr>
              <a:t>Respiratory Therapist</a:t>
            </a:r>
            <a:r>
              <a:rPr lang="en-US" dirty="0">
                <a:solidFill>
                  <a:srgbClr val="05066D"/>
                </a:solidFill>
                <a:latin typeface="Canva Sans"/>
              </a:rPr>
              <a:t>: Mick</a:t>
            </a: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F82064DC-1A7C-DCF6-738F-4AE7A43B6976}"/>
              </a:ext>
            </a:extLst>
          </p:cNvPr>
          <p:cNvGrpSpPr/>
          <p:nvPr/>
        </p:nvGrpSpPr>
        <p:grpSpPr>
          <a:xfrm>
            <a:off x="1856320" y="2399112"/>
            <a:ext cx="2662550" cy="923330"/>
            <a:chOff x="0" y="-38578"/>
            <a:chExt cx="484303" cy="255342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32AC1D5B-C265-119E-C1C7-33CC8969CE74}"/>
                </a:ext>
              </a:extLst>
            </p:cNvPr>
            <p:cNvSpPr/>
            <p:nvPr/>
          </p:nvSpPr>
          <p:spPr>
            <a:xfrm>
              <a:off x="0" y="0"/>
              <a:ext cx="484303" cy="198192"/>
            </a:xfrm>
            <a:custGeom>
              <a:avLst/>
              <a:gdLst/>
              <a:ahLst/>
              <a:cxnLst/>
              <a:rect l="l" t="t" r="r" b="b"/>
              <a:pathLst>
                <a:path w="484303" h="198192">
                  <a:moveTo>
                    <a:pt x="84205" y="0"/>
                  </a:moveTo>
                  <a:lnTo>
                    <a:pt x="400098" y="0"/>
                  </a:lnTo>
                  <a:cubicBezTo>
                    <a:pt x="422431" y="0"/>
                    <a:pt x="443848" y="8872"/>
                    <a:pt x="459640" y="24663"/>
                  </a:cubicBezTo>
                  <a:cubicBezTo>
                    <a:pt x="475431" y="40454"/>
                    <a:pt x="484303" y="61872"/>
                    <a:pt x="484303" y="84205"/>
                  </a:cubicBezTo>
                  <a:lnTo>
                    <a:pt x="484303" y="113987"/>
                  </a:lnTo>
                  <a:cubicBezTo>
                    <a:pt x="484303" y="136320"/>
                    <a:pt x="475431" y="157738"/>
                    <a:pt x="459640" y="173529"/>
                  </a:cubicBezTo>
                  <a:cubicBezTo>
                    <a:pt x="443848" y="189321"/>
                    <a:pt x="422431" y="198192"/>
                    <a:pt x="400098" y="198192"/>
                  </a:cubicBezTo>
                  <a:lnTo>
                    <a:pt x="84205" y="198192"/>
                  </a:lnTo>
                  <a:cubicBezTo>
                    <a:pt x="61872" y="198192"/>
                    <a:pt x="40454" y="189321"/>
                    <a:pt x="24663" y="173529"/>
                  </a:cubicBezTo>
                  <a:cubicBezTo>
                    <a:pt x="8872" y="157738"/>
                    <a:pt x="0" y="136320"/>
                    <a:pt x="0" y="113987"/>
                  </a:cubicBezTo>
                  <a:lnTo>
                    <a:pt x="0" y="84205"/>
                  </a:lnTo>
                  <a:cubicBezTo>
                    <a:pt x="0" y="61872"/>
                    <a:pt x="8872" y="40454"/>
                    <a:pt x="24663" y="24663"/>
                  </a:cubicBezTo>
                  <a:cubicBezTo>
                    <a:pt x="40454" y="8872"/>
                    <a:pt x="61872" y="0"/>
                    <a:pt x="84205" y="0"/>
                  </a:cubicBezTo>
                  <a:close/>
                </a:path>
              </a:pathLst>
            </a:custGeom>
            <a:solidFill>
              <a:srgbClr val="05066D"/>
            </a:solidFill>
          </p:spPr>
          <p:txBody>
            <a:bodyPr/>
            <a:lstStyle/>
            <a:p>
              <a:endParaRPr lang="de-CH"/>
            </a:p>
          </p:txBody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B6058E66-2F0A-0CF6-E504-3F3944E50C0F}"/>
                </a:ext>
              </a:extLst>
            </p:cNvPr>
            <p:cNvSpPr txBox="1"/>
            <p:nvPr/>
          </p:nvSpPr>
          <p:spPr>
            <a:xfrm>
              <a:off x="0" y="-38578"/>
              <a:ext cx="484303" cy="255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19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Canva Sans Bold"/>
                </a:rPr>
                <a:t>User Scenario 2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CD00359-BD81-2889-3CD7-379D4F7241B1}"/>
              </a:ext>
            </a:extLst>
          </p:cNvPr>
          <p:cNvSpPr txBox="1"/>
          <p:nvPr/>
        </p:nvSpPr>
        <p:spPr>
          <a:xfrm>
            <a:off x="1521621" y="3796595"/>
            <a:ext cx="3331947" cy="92333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CH" b="1" dirty="0" err="1"/>
              <a:t>Paedriatric</a:t>
            </a:r>
            <a:r>
              <a:rPr lang="de-CH" b="1" dirty="0"/>
              <a:t> </a:t>
            </a:r>
            <a:r>
              <a:rPr lang="de-CH" b="1" dirty="0" err="1"/>
              <a:t>ventricular</a:t>
            </a:r>
            <a:r>
              <a:rPr lang="de-CH" b="1" dirty="0"/>
              <a:t> </a:t>
            </a:r>
            <a:r>
              <a:rPr lang="de-CH" b="1" dirty="0" err="1"/>
              <a:t>fibrillation</a:t>
            </a:r>
            <a:r>
              <a:rPr lang="de-CH" b="1" dirty="0"/>
              <a:t> in a </a:t>
            </a:r>
            <a:r>
              <a:rPr lang="de-CH" b="1" dirty="0" err="1"/>
              <a:t>paedriatric</a:t>
            </a:r>
            <a:r>
              <a:rPr lang="de-CH" b="1" dirty="0"/>
              <a:t> intensive care </a:t>
            </a:r>
            <a:r>
              <a:rPr lang="de-CH" b="1" dirty="0" err="1"/>
              <a:t>unit</a:t>
            </a:r>
            <a:endParaRPr lang="de-CH" b="1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4C9BCDC-A561-0718-E943-39C9D680EF20}"/>
              </a:ext>
            </a:extLst>
          </p:cNvPr>
          <p:cNvGrpSpPr/>
          <p:nvPr/>
        </p:nvGrpSpPr>
        <p:grpSpPr>
          <a:xfrm>
            <a:off x="5681033" y="2399112"/>
            <a:ext cx="2321522" cy="2734980"/>
            <a:chOff x="7108729" y="4926324"/>
            <a:chExt cx="2321522" cy="273498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C35F255-E2B5-B966-D6B6-C4957D937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08729" y="4926324"/>
              <a:ext cx="2321522" cy="2321522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1AEAEE7-5CBF-4DDC-D8AE-372A22FD6CE9}"/>
                </a:ext>
              </a:extLst>
            </p:cNvPr>
            <p:cNvSpPr txBox="1"/>
            <p:nvPr/>
          </p:nvSpPr>
          <p:spPr>
            <a:xfrm>
              <a:off x="7196297" y="7291972"/>
              <a:ext cx="19449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5066D"/>
                  </a:solidFill>
                  <a:latin typeface="Canva Sans"/>
                </a:rPr>
                <a:t>Maya</a:t>
              </a:r>
              <a:endParaRPr lang="de-CH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917C354-1FC1-9F50-AF01-7CAFF03E7735}"/>
              </a:ext>
            </a:extLst>
          </p:cNvPr>
          <p:cNvGrpSpPr/>
          <p:nvPr/>
        </p:nvGrpSpPr>
        <p:grpSpPr>
          <a:xfrm>
            <a:off x="12036511" y="2289563"/>
            <a:ext cx="2005485" cy="2318843"/>
            <a:chOff x="12417875" y="2475297"/>
            <a:chExt cx="2005485" cy="231884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4E15A45-13BB-055F-0855-AFB5CAC20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17875" y="2475297"/>
              <a:ext cx="1852032" cy="1852032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CF1F594-AD30-FDFF-6CCD-43B1115B49A9}"/>
                </a:ext>
              </a:extLst>
            </p:cNvPr>
            <p:cNvSpPr txBox="1"/>
            <p:nvPr/>
          </p:nvSpPr>
          <p:spPr>
            <a:xfrm>
              <a:off x="12478457" y="4424808"/>
              <a:ext cx="19449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5066D"/>
                  </a:solidFill>
                  <a:latin typeface="Canva Sans"/>
                </a:rPr>
                <a:t>Dr. Patrick</a:t>
              </a:r>
              <a:endParaRPr lang="de-CH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96FE083-AF5D-9664-7CAA-8E7A60D46BB1}"/>
              </a:ext>
            </a:extLst>
          </p:cNvPr>
          <p:cNvGrpSpPr/>
          <p:nvPr/>
        </p:nvGrpSpPr>
        <p:grpSpPr>
          <a:xfrm>
            <a:off x="8672692" y="2246742"/>
            <a:ext cx="1944903" cy="2210102"/>
            <a:chOff x="9362045" y="2705100"/>
            <a:chExt cx="1944903" cy="2210102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2318914-5F61-EE12-5272-0FE086E78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97547" y="2705100"/>
              <a:ext cx="1852032" cy="1852032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1EE877-4D85-C96D-6EE9-B8E81F4776A1}"/>
                </a:ext>
              </a:extLst>
            </p:cNvPr>
            <p:cNvSpPr txBox="1"/>
            <p:nvPr/>
          </p:nvSpPr>
          <p:spPr>
            <a:xfrm>
              <a:off x="9362045" y="4484315"/>
              <a:ext cx="194490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854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5066D"/>
                  </a:solidFill>
                  <a:latin typeface="Canva Sans"/>
                </a:rPr>
                <a:t>Lea 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C988E8C-1E70-CCAA-FFDF-466584DE5110}"/>
              </a:ext>
            </a:extLst>
          </p:cNvPr>
          <p:cNvGrpSpPr/>
          <p:nvPr/>
        </p:nvGrpSpPr>
        <p:grpSpPr>
          <a:xfrm>
            <a:off x="5954548" y="5707607"/>
            <a:ext cx="1944903" cy="2247083"/>
            <a:chOff x="6573433" y="2101530"/>
            <a:chExt cx="1944903" cy="224708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444133C-E92E-821F-A3BE-69949121D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66304" y="2101530"/>
              <a:ext cx="1852032" cy="1852032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468764-713F-8C58-D137-A8CC503177C4}"/>
                </a:ext>
              </a:extLst>
            </p:cNvPr>
            <p:cNvSpPr txBox="1"/>
            <p:nvPr/>
          </p:nvSpPr>
          <p:spPr>
            <a:xfrm>
              <a:off x="6573433" y="3917726"/>
              <a:ext cx="194490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854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5066D"/>
                  </a:solidFill>
                  <a:latin typeface="Canva Sans"/>
                </a:rPr>
                <a:t>Dr. Astrid 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878AD3A-98E9-055D-1D71-6CC616E37E56}"/>
              </a:ext>
            </a:extLst>
          </p:cNvPr>
          <p:cNvSpPr txBox="1"/>
          <p:nvPr/>
        </p:nvSpPr>
        <p:spPr>
          <a:xfrm>
            <a:off x="4997862" y="1937500"/>
            <a:ext cx="2070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IN PICU</a:t>
            </a:r>
            <a:endParaRPr lang="de-CH" sz="2400" b="1" dirty="0">
              <a:solidFill>
                <a:srgbClr val="FF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B0945C-4B1B-DD4C-CB38-9E131284B63A}"/>
              </a:ext>
            </a:extLst>
          </p:cNvPr>
          <p:cNvSpPr txBox="1"/>
          <p:nvPr/>
        </p:nvSpPr>
        <p:spPr>
          <a:xfrm>
            <a:off x="11836477" y="6967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CH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8444E1-48E1-A446-4E63-3BDEB792BF66}"/>
              </a:ext>
            </a:extLst>
          </p:cNvPr>
          <p:cNvGrpSpPr/>
          <p:nvPr/>
        </p:nvGrpSpPr>
        <p:grpSpPr>
          <a:xfrm>
            <a:off x="12045925" y="7115715"/>
            <a:ext cx="1944903" cy="2346469"/>
            <a:chOff x="15904777" y="7516907"/>
            <a:chExt cx="1944903" cy="234646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460ABBE-F925-FBDE-EA11-22F844DDA7D4}"/>
                </a:ext>
              </a:extLst>
            </p:cNvPr>
            <p:cNvSpPr txBox="1"/>
            <p:nvPr/>
          </p:nvSpPr>
          <p:spPr>
            <a:xfrm>
              <a:off x="15904777" y="9432489"/>
              <a:ext cx="194490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854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5066D"/>
                  </a:solidFill>
                  <a:latin typeface="Canva Sans"/>
                </a:rPr>
                <a:t> Mick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D3B8C60-A722-8299-A72E-74CA56CD8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951212" y="7516907"/>
              <a:ext cx="1852032" cy="1852032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3A18E595-7708-AA9F-7631-A8CCA1D4B03D}"/>
              </a:ext>
            </a:extLst>
          </p:cNvPr>
          <p:cNvSpPr txBox="1"/>
          <p:nvPr/>
        </p:nvSpPr>
        <p:spPr>
          <a:xfrm>
            <a:off x="8896136" y="4456928"/>
            <a:ext cx="3069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Starts chest compressions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DE1A50A-373E-E633-0030-227F7E9A6B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39569" y="4979117"/>
            <a:ext cx="1852032" cy="1852032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2B95BDE2-BA5D-6AB1-DE40-DD8030AE4CBC}"/>
              </a:ext>
            </a:extLst>
          </p:cNvPr>
          <p:cNvSpPr txBox="1"/>
          <p:nvPr/>
        </p:nvSpPr>
        <p:spPr>
          <a:xfrm>
            <a:off x="13939569" y="8032360"/>
            <a:ext cx="3069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err="1"/>
              <a:t>Ventilates</a:t>
            </a:r>
            <a:r>
              <a:rPr lang="de-CH" sz="2800" dirty="0"/>
              <a:t> </a:t>
            </a:r>
            <a:r>
              <a:rPr lang="de-CH" sz="2800" dirty="0" err="1"/>
              <a:t>with</a:t>
            </a:r>
            <a:r>
              <a:rPr lang="de-CH" sz="2800" dirty="0"/>
              <a:t> </a:t>
            </a:r>
            <a:r>
              <a:rPr lang="de-CH" sz="2800" dirty="0" err="1"/>
              <a:t>bag-mask</a:t>
            </a:r>
            <a:endParaRPr lang="de-CH" sz="2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FA8F198-E27E-FDFE-A6DD-688C60137CCA}"/>
              </a:ext>
            </a:extLst>
          </p:cNvPr>
          <p:cNvSpPr txBox="1"/>
          <p:nvPr/>
        </p:nvSpPr>
        <p:spPr>
          <a:xfrm>
            <a:off x="7913193" y="5898147"/>
            <a:ext cx="37292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err="1"/>
              <a:t>Prepares</a:t>
            </a:r>
            <a:r>
              <a:rPr lang="de-CH" sz="2800" dirty="0"/>
              <a:t> </a:t>
            </a:r>
            <a:r>
              <a:rPr lang="de-CH" sz="2800" dirty="0" err="1"/>
              <a:t>defibrillator</a:t>
            </a:r>
            <a:r>
              <a:rPr lang="de-CH" sz="2800" dirty="0"/>
              <a:t>, </a:t>
            </a:r>
            <a:r>
              <a:rPr lang="de-CH" sz="2800" dirty="0" err="1"/>
              <a:t>attaches</a:t>
            </a:r>
            <a:r>
              <a:rPr lang="de-CH" sz="2800" dirty="0"/>
              <a:t> </a:t>
            </a:r>
            <a:r>
              <a:rPr lang="de-CH" sz="2800" dirty="0" err="1"/>
              <a:t>pads</a:t>
            </a:r>
            <a:endParaRPr lang="de-CH" sz="2800" dirty="0"/>
          </a:p>
          <a:p>
            <a:r>
              <a:rPr lang="de-CH" sz="2800" dirty="0" err="1"/>
              <a:t>Charges</a:t>
            </a:r>
            <a:r>
              <a:rPr lang="de-CH" sz="2800" dirty="0"/>
              <a:t> </a:t>
            </a:r>
            <a:r>
              <a:rPr lang="de-CH" sz="2800" dirty="0" err="1"/>
              <a:t>defribillator</a:t>
            </a:r>
            <a:endParaRPr lang="de-CH" sz="2800" dirty="0"/>
          </a:p>
          <a:p>
            <a:r>
              <a:rPr lang="de-CH" sz="2800" dirty="0"/>
              <a:t>Delivers </a:t>
            </a:r>
            <a:r>
              <a:rPr lang="de-CH" sz="2800" dirty="0" err="1"/>
              <a:t>shock</a:t>
            </a:r>
            <a:endParaRPr lang="de-CH" sz="2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F3B9A4D-0334-7950-A6D1-95440B86E1B9}"/>
              </a:ext>
            </a:extLst>
          </p:cNvPr>
          <p:cNvSpPr txBox="1"/>
          <p:nvPr/>
        </p:nvSpPr>
        <p:spPr>
          <a:xfrm>
            <a:off x="14290492" y="2432005"/>
            <a:ext cx="38270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err="1"/>
              <a:t>Uses</a:t>
            </a:r>
            <a:r>
              <a:rPr lang="de-CH" sz="2800" dirty="0"/>
              <a:t> CDSS</a:t>
            </a:r>
          </a:p>
          <a:p>
            <a:r>
              <a:rPr lang="de-CH" sz="2800" dirty="0"/>
              <a:t>Enters </a:t>
            </a:r>
            <a:r>
              <a:rPr lang="de-CH" sz="2800" dirty="0" err="1"/>
              <a:t>Maya’s</a:t>
            </a:r>
            <a:r>
              <a:rPr lang="de-CH" sz="2800" dirty="0"/>
              <a:t> </a:t>
            </a:r>
            <a:r>
              <a:rPr lang="de-CH" sz="2800" dirty="0" err="1"/>
              <a:t>weight</a:t>
            </a:r>
            <a:endParaRPr lang="de-CH" sz="2800" dirty="0"/>
          </a:p>
          <a:p>
            <a:endParaRPr lang="de-CH" sz="2800" dirty="0"/>
          </a:p>
        </p:txBody>
      </p:sp>
    </p:spTree>
    <p:extLst>
      <p:ext uri="{BB962C8B-B14F-4D97-AF65-F5344CB8AC3E}">
        <p14:creationId xmlns:p14="http://schemas.microsoft.com/office/powerpoint/2010/main" val="270422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9" grpId="0"/>
      <p:bldP spid="70" grpId="0"/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526C3292-32D3-8BBA-20EE-2466DF0A3432}"/>
              </a:ext>
            </a:extLst>
          </p:cNvPr>
          <p:cNvSpPr/>
          <p:nvPr/>
        </p:nvSpPr>
        <p:spPr>
          <a:xfrm>
            <a:off x="12404321" y="3924300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1" name="TextBox 11"/>
          <p:cNvSpPr txBox="1"/>
          <p:nvPr/>
        </p:nvSpPr>
        <p:spPr>
          <a:xfrm>
            <a:off x="3106723" y="1050344"/>
            <a:ext cx="12074553" cy="132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7784" u="none" strike="noStrike">
                <a:solidFill>
                  <a:srgbClr val="05066D"/>
                </a:solidFill>
                <a:latin typeface="Poppins Ultra-Bold"/>
              </a:rPr>
              <a:t>Operational: Layer 2 </a:t>
            </a:r>
          </a:p>
        </p:txBody>
      </p:sp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1B386349-7FA0-1E92-B836-AC88874C1A19}"/>
              </a:ext>
            </a:extLst>
          </p:cNvPr>
          <p:cNvGraphicFramePr>
            <a:graphicFrameLocks noGrp="1"/>
          </p:cNvGraphicFramePr>
          <p:nvPr/>
        </p:nvGraphicFramePr>
        <p:xfrm>
          <a:off x="1447799" y="2735862"/>
          <a:ext cx="15392400" cy="7108488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7696200">
                  <a:extLst>
                    <a:ext uri="{9D8B030D-6E8A-4147-A177-3AD203B41FA5}">
                      <a16:colId xmlns:a16="http://schemas.microsoft.com/office/drawing/2014/main" val="1387350711"/>
                    </a:ext>
                  </a:extLst>
                </a:gridCol>
                <a:gridCol w="7696200">
                  <a:extLst>
                    <a:ext uri="{9D8B030D-6E8A-4147-A177-3AD203B41FA5}">
                      <a16:colId xmlns:a16="http://schemas.microsoft.com/office/drawing/2014/main" val="2562815307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de-CH" sz="2800" b="1" err="1">
                          <a:latin typeface="Canva Sans" panose="020B0604020202020204" charset="0"/>
                        </a:rPr>
                        <a:t>Component</a:t>
                      </a:r>
                      <a:r>
                        <a:rPr lang="de-CH" sz="2800" b="1">
                          <a:latin typeface="Canva Sans" panose="020B0604020202020204" charset="0"/>
                        </a:rPr>
                        <a:t>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800" b="0">
                          <a:latin typeface="Canva Sans" panose="020B0604020202020204" charset="0"/>
                        </a:rPr>
                        <a:t>Health </a:t>
                      </a:r>
                      <a:r>
                        <a:rPr lang="de-CH" sz="2800" b="0" err="1">
                          <a:latin typeface="Canva Sans" panose="020B0604020202020204" charset="0"/>
                        </a:rPr>
                        <a:t>interventions</a:t>
                      </a:r>
                      <a:r>
                        <a:rPr lang="de-CH" sz="2800" b="0">
                          <a:latin typeface="Canva Sans" panose="020B0604020202020204" charset="0"/>
                        </a:rPr>
                        <a:t> and </a:t>
                      </a:r>
                      <a:r>
                        <a:rPr lang="de-CH" sz="2800" b="0" err="1">
                          <a:latin typeface="Canva Sans" panose="020B0604020202020204" charset="0"/>
                        </a:rPr>
                        <a:t>recommendations</a:t>
                      </a:r>
                      <a:endParaRPr lang="de-CH" sz="2800" b="0">
                        <a:latin typeface="Canva San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199262"/>
                  </a:ext>
                </a:extLst>
              </a:tr>
              <a:tr h="900268">
                <a:tc>
                  <a:txBody>
                    <a:bodyPr/>
                    <a:lstStyle/>
                    <a:p>
                      <a:pPr algn="ctr"/>
                      <a:r>
                        <a:rPr lang="de-CH" sz="2800" b="1" err="1">
                          <a:latin typeface="Canva Sans" panose="020B0604020202020204" charset="0"/>
                        </a:rPr>
                        <a:t>Component</a:t>
                      </a:r>
                      <a:r>
                        <a:rPr lang="de-CH" sz="2800" b="1">
                          <a:latin typeface="Canva Sans" panose="020B0604020202020204" charset="0"/>
                        </a:rPr>
                        <a:t>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800" b="0" err="1">
                          <a:latin typeface="Canva Sans" panose="020B0604020202020204" charset="0"/>
                        </a:rPr>
                        <a:t>Generic</a:t>
                      </a:r>
                      <a:r>
                        <a:rPr lang="de-CH" sz="2800" b="0">
                          <a:latin typeface="Canva Sans" panose="020B0604020202020204" charset="0"/>
                        </a:rPr>
                        <a:t> Personas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964987"/>
                  </a:ext>
                </a:extLst>
              </a:tr>
              <a:tr h="900268">
                <a:tc>
                  <a:txBody>
                    <a:bodyPr/>
                    <a:lstStyle/>
                    <a:p>
                      <a:pPr algn="ctr"/>
                      <a:r>
                        <a:rPr lang="de-CH" sz="2800" b="1" err="1">
                          <a:latin typeface="Canva Sans" panose="020B0604020202020204" charset="0"/>
                        </a:rPr>
                        <a:t>Component</a:t>
                      </a:r>
                      <a:r>
                        <a:rPr lang="de-CH" sz="2800" b="1">
                          <a:latin typeface="Canva Sans" panose="020B0604020202020204" charset="0"/>
                        </a:rPr>
                        <a:t>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9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800" b="0">
                          <a:latin typeface="Canva Sans" panose="020B0604020202020204" charset="0"/>
                        </a:rPr>
                        <a:t>User Scenarios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26724"/>
                  </a:ext>
                </a:extLst>
              </a:tr>
              <a:tr h="900268">
                <a:tc>
                  <a:txBody>
                    <a:bodyPr/>
                    <a:lstStyle/>
                    <a:p>
                      <a:pPr algn="ctr"/>
                      <a:r>
                        <a:rPr lang="de-CH" sz="2800" b="1" err="1">
                          <a:latin typeface="Canva Sans" panose="020B0604020202020204" charset="0"/>
                        </a:rPr>
                        <a:t>Component</a:t>
                      </a:r>
                      <a:r>
                        <a:rPr lang="de-CH" sz="2800" b="1">
                          <a:latin typeface="Canva Sans" panose="020B0604020202020204" charset="0"/>
                        </a:rPr>
                        <a:t>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800" b="0" err="1">
                          <a:latin typeface="Canva Sans" panose="020B0604020202020204" charset="0"/>
                        </a:rPr>
                        <a:t>Generic</a:t>
                      </a:r>
                      <a:r>
                        <a:rPr lang="de-CH" sz="2800" b="0">
                          <a:latin typeface="Canva Sans" panose="020B0604020202020204" charset="0"/>
                        </a:rPr>
                        <a:t> </a:t>
                      </a:r>
                      <a:r>
                        <a:rPr lang="de-CH" sz="2800" b="0" err="1">
                          <a:latin typeface="Canva Sans" panose="020B0604020202020204" charset="0"/>
                        </a:rPr>
                        <a:t>business</a:t>
                      </a:r>
                      <a:r>
                        <a:rPr lang="de-CH" sz="2800" b="0">
                          <a:latin typeface="Canva Sans" panose="020B0604020202020204" charset="0"/>
                        </a:rPr>
                        <a:t> </a:t>
                      </a:r>
                      <a:r>
                        <a:rPr lang="de-CH" sz="2800" b="0" err="1">
                          <a:latin typeface="Canva Sans" panose="020B0604020202020204" charset="0"/>
                        </a:rPr>
                        <a:t>process</a:t>
                      </a:r>
                      <a:r>
                        <a:rPr lang="de-CH" sz="2800" b="0">
                          <a:latin typeface="Canva Sans" panose="020B0604020202020204" charset="0"/>
                        </a:rPr>
                        <a:t> and </a:t>
                      </a:r>
                      <a:r>
                        <a:rPr lang="de-CH" sz="2800" b="0" err="1">
                          <a:latin typeface="Canva Sans" panose="020B0604020202020204" charset="0"/>
                        </a:rPr>
                        <a:t>workflows</a:t>
                      </a:r>
                      <a:endParaRPr lang="de-CH" sz="2800" b="0">
                        <a:latin typeface="Canva San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064671"/>
                  </a:ext>
                </a:extLst>
              </a:tr>
              <a:tr h="900268">
                <a:tc>
                  <a:txBody>
                    <a:bodyPr/>
                    <a:lstStyle/>
                    <a:p>
                      <a:pPr algn="ctr"/>
                      <a:r>
                        <a:rPr lang="de-CH" sz="2800" b="1" dirty="0" err="1">
                          <a:latin typeface="Canva Sans" panose="020B0604020202020204" charset="0"/>
                        </a:rPr>
                        <a:t>Component</a:t>
                      </a:r>
                      <a:r>
                        <a:rPr lang="de-CH" sz="2800" b="1" dirty="0">
                          <a:latin typeface="Canva Sans" panose="020B0604020202020204" charset="0"/>
                        </a:rPr>
                        <a:t>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800" b="0">
                          <a:latin typeface="Canva Sans" panose="020B0604020202020204" charset="0"/>
                        </a:rPr>
                        <a:t>Core </a:t>
                      </a:r>
                      <a:r>
                        <a:rPr lang="de-CH" sz="2800" b="0" err="1">
                          <a:latin typeface="Canva Sans" panose="020B0604020202020204" charset="0"/>
                        </a:rPr>
                        <a:t>data</a:t>
                      </a:r>
                      <a:r>
                        <a:rPr lang="de-CH" sz="2800" b="0">
                          <a:latin typeface="Canva Sans" panose="020B0604020202020204" charset="0"/>
                        </a:rPr>
                        <a:t> </a:t>
                      </a:r>
                      <a:r>
                        <a:rPr lang="de-CH" sz="2800" b="0" err="1">
                          <a:latin typeface="Canva Sans" panose="020B0604020202020204" charset="0"/>
                        </a:rPr>
                        <a:t>elements</a:t>
                      </a:r>
                      <a:endParaRPr lang="de-CH" sz="2800" b="0">
                        <a:latin typeface="Canva San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366302"/>
                  </a:ext>
                </a:extLst>
              </a:tr>
              <a:tr h="900268">
                <a:tc>
                  <a:txBody>
                    <a:bodyPr/>
                    <a:lstStyle/>
                    <a:p>
                      <a:pPr algn="ctr"/>
                      <a:r>
                        <a:rPr lang="de-CH" sz="2800" b="1" err="1">
                          <a:latin typeface="Canva Sans" panose="020B0604020202020204" charset="0"/>
                        </a:rPr>
                        <a:t>Component</a:t>
                      </a:r>
                      <a:r>
                        <a:rPr lang="de-CH" sz="2800" b="1">
                          <a:latin typeface="Canva Sans" panose="020B0604020202020204" charset="0"/>
                        </a:rPr>
                        <a:t>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800" b="0" err="1">
                          <a:latin typeface="Canva Sans" panose="020B0604020202020204" charset="0"/>
                        </a:rPr>
                        <a:t>Decision</a:t>
                      </a:r>
                      <a:r>
                        <a:rPr lang="de-CH" sz="2800" b="0">
                          <a:latin typeface="Canva Sans" panose="020B0604020202020204" charset="0"/>
                        </a:rPr>
                        <a:t> support </a:t>
                      </a:r>
                      <a:r>
                        <a:rPr lang="de-CH" sz="2800" b="0" err="1">
                          <a:latin typeface="Canva Sans" panose="020B0604020202020204" charset="0"/>
                        </a:rPr>
                        <a:t>logic</a:t>
                      </a:r>
                      <a:endParaRPr lang="de-CH" sz="2800" b="0">
                        <a:latin typeface="Canva San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96897"/>
                  </a:ext>
                </a:extLst>
              </a:tr>
              <a:tr h="900268">
                <a:tc>
                  <a:txBody>
                    <a:bodyPr/>
                    <a:lstStyle/>
                    <a:p>
                      <a:pPr algn="ctr"/>
                      <a:r>
                        <a:rPr lang="de-CH" sz="2800" b="1" err="1">
                          <a:latin typeface="Canva Sans" panose="020B0604020202020204" charset="0"/>
                        </a:rPr>
                        <a:t>Component</a:t>
                      </a:r>
                      <a:r>
                        <a:rPr lang="de-CH" sz="2800" b="1">
                          <a:latin typeface="Canva Sans" panose="020B0604020202020204" charset="0"/>
                        </a:rPr>
                        <a:t> 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800" b="0" err="1">
                          <a:latin typeface="Canva Sans" panose="020B0604020202020204" charset="0"/>
                        </a:rPr>
                        <a:t>Indicators</a:t>
                      </a:r>
                      <a:r>
                        <a:rPr lang="de-CH" sz="2800" b="0">
                          <a:latin typeface="Canva Sans" panose="020B0604020202020204" charset="0"/>
                        </a:rPr>
                        <a:t> and </a:t>
                      </a:r>
                      <a:r>
                        <a:rPr lang="de-CH" sz="2800" b="0" err="1">
                          <a:latin typeface="Canva Sans" panose="020B0604020202020204" charset="0"/>
                        </a:rPr>
                        <a:t>performance</a:t>
                      </a:r>
                      <a:r>
                        <a:rPr lang="de-CH" sz="2800" b="0">
                          <a:latin typeface="Canva Sans" panose="020B0604020202020204" charset="0"/>
                        </a:rPr>
                        <a:t> </a:t>
                      </a:r>
                      <a:r>
                        <a:rPr lang="de-CH" sz="2800" b="0" err="1">
                          <a:latin typeface="Canva Sans" panose="020B0604020202020204" charset="0"/>
                        </a:rPr>
                        <a:t>metrics</a:t>
                      </a:r>
                      <a:endParaRPr lang="de-CH" sz="2800" b="0">
                        <a:latin typeface="Canva San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0108"/>
                  </a:ext>
                </a:extLst>
              </a:tr>
              <a:tr h="900268">
                <a:tc>
                  <a:txBody>
                    <a:bodyPr/>
                    <a:lstStyle/>
                    <a:p>
                      <a:pPr algn="ctr"/>
                      <a:r>
                        <a:rPr lang="de-CH" sz="2800" b="1" err="1">
                          <a:latin typeface="Canva Sans" panose="020B0604020202020204" charset="0"/>
                        </a:rPr>
                        <a:t>Component</a:t>
                      </a:r>
                      <a:r>
                        <a:rPr lang="de-CH" sz="2800" b="1">
                          <a:latin typeface="Canva Sans" panose="020B0604020202020204" charset="0"/>
                        </a:rPr>
                        <a:t> 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800" b="0" dirty="0" err="1">
                          <a:latin typeface="Canva Sans" panose="020B0604020202020204" charset="0"/>
                        </a:rPr>
                        <a:t>Functional</a:t>
                      </a:r>
                      <a:r>
                        <a:rPr lang="de-CH" sz="2800" b="0" dirty="0">
                          <a:latin typeface="Canva Sans" panose="020B0604020202020204" charset="0"/>
                        </a:rPr>
                        <a:t> and non-</a:t>
                      </a:r>
                      <a:r>
                        <a:rPr lang="de-CH" sz="2800" b="0" dirty="0" err="1">
                          <a:latin typeface="Canva Sans" panose="020B0604020202020204" charset="0"/>
                        </a:rPr>
                        <a:t>functional</a:t>
                      </a:r>
                      <a:r>
                        <a:rPr lang="de-CH" sz="2800" b="0" dirty="0">
                          <a:latin typeface="Canva Sans" panose="020B0604020202020204" charset="0"/>
                        </a:rPr>
                        <a:t> </a:t>
                      </a:r>
                      <a:r>
                        <a:rPr lang="de-CH" sz="2800" b="0" dirty="0" err="1">
                          <a:latin typeface="Canva Sans" panose="020B0604020202020204" charset="0"/>
                        </a:rPr>
                        <a:t>requirements</a:t>
                      </a:r>
                      <a:r>
                        <a:rPr lang="de-CH" sz="2800" b="0" dirty="0">
                          <a:latin typeface="Canva Sans" panose="020B060402020202020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063145"/>
                  </a:ext>
                </a:extLst>
              </a:tr>
            </a:tbl>
          </a:graphicData>
        </a:graphic>
      </p:graphicFrame>
      <p:pic>
        <p:nvPicPr>
          <p:cNvPr id="86" name="Picture 8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BC6C500-1042-F479-6DD1-4ED69B68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51" y="66357"/>
            <a:ext cx="4482240" cy="629264"/>
          </a:xfrm>
          <a:prstGeom prst="rect">
            <a:avLst/>
          </a:prstGeom>
        </p:spPr>
      </p:pic>
      <p:grpSp>
        <p:nvGrpSpPr>
          <p:cNvPr id="2" name="Group 14">
            <a:extLst>
              <a:ext uri="{FF2B5EF4-FFF2-40B4-BE49-F238E27FC236}">
                <a16:creationId xmlns:a16="http://schemas.microsoft.com/office/drawing/2014/main" id="{F19FAC4E-DC78-1C2A-106E-5F34C3AFE36C}"/>
              </a:ext>
            </a:extLst>
          </p:cNvPr>
          <p:cNvGrpSpPr/>
          <p:nvPr/>
        </p:nvGrpSpPr>
        <p:grpSpPr>
          <a:xfrm>
            <a:off x="762000" y="495300"/>
            <a:ext cx="1608820" cy="1608820"/>
            <a:chOff x="0" y="0"/>
            <a:chExt cx="812800" cy="812800"/>
          </a:xfrm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56B29A8A-898C-51C0-917A-52B730CBEDE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4" name="TextBox 16">
              <a:extLst>
                <a:ext uri="{FF2B5EF4-FFF2-40B4-BE49-F238E27FC236}">
                  <a16:creationId xmlns:a16="http://schemas.microsoft.com/office/drawing/2014/main" id="{627AD16D-B9FC-D7B9-885D-02B7EB54873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Graphic 5" descr="Decision chart outline">
            <a:extLst>
              <a:ext uri="{FF2B5EF4-FFF2-40B4-BE49-F238E27FC236}">
                <a16:creationId xmlns:a16="http://schemas.microsoft.com/office/drawing/2014/main" id="{1A8DA7CC-0AA8-5FB5-A066-B927A45118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827" y="574631"/>
            <a:ext cx="1296186" cy="12961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D10259-1FC4-620A-C77E-4292C6BB3AEC}"/>
              </a:ext>
            </a:extLst>
          </p:cNvPr>
          <p:cNvSpPr/>
          <p:nvPr/>
        </p:nvSpPr>
        <p:spPr>
          <a:xfrm>
            <a:off x="9159239" y="5425440"/>
            <a:ext cx="7680960" cy="23774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805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6C77BEF3C1CE4C9E6BA1DB670F7388" ma:contentTypeVersion="13" ma:contentTypeDescription="Create a new document." ma:contentTypeScope="" ma:versionID="65d15d6742bc64e9e3dcb73d84505f79">
  <xsd:schema xmlns:xsd="http://www.w3.org/2001/XMLSchema" xmlns:xs="http://www.w3.org/2001/XMLSchema" xmlns:p="http://schemas.microsoft.com/office/2006/metadata/properties" xmlns:ns3="7825cf2d-dc61-4aaa-9349-cf116f18783d" xmlns:ns4="7f96e509-8e65-4d1e-a01d-94c0d7165e81" targetNamespace="http://schemas.microsoft.com/office/2006/metadata/properties" ma:root="true" ma:fieldsID="fe5bc9d7b43303c0dee9515e09c86b8d" ns3:_="" ns4:_="">
    <xsd:import namespace="7825cf2d-dc61-4aaa-9349-cf116f18783d"/>
    <xsd:import namespace="7f96e509-8e65-4d1e-a01d-94c0d7165e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SystemTags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25cf2d-dc61-4aaa-9349-cf116f1878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96e509-8e65-4d1e-a01d-94c0d7165e8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825cf2d-dc61-4aaa-9349-cf116f18783d" xsi:nil="true"/>
  </documentManagement>
</p:properties>
</file>

<file path=customXml/itemProps1.xml><?xml version="1.0" encoding="utf-8"?>
<ds:datastoreItem xmlns:ds="http://schemas.openxmlformats.org/officeDocument/2006/customXml" ds:itemID="{893B7C2F-1B33-4BBB-8EE8-08E658204B1B}">
  <ds:schemaRefs>
    <ds:schemaRef ds:uri="7825cf2d-dc61-4aaa-9349-cf116f18783d"/>
    <ds:schemaRef ds:uri="7f96e509-8e65-4d1e-a01d-94c0d7165e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A3505ED-134A-46B7-A036-94A20EB10B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D622D0-87D3-40BA-A571-A9F27C6EDD0E}">
  <ds:schemaRefs>
    <ds:schemaRef ds:uri="http://purl.org/dc/dcmitype/"/>
    <ds:schemaRef ds:uri="http://www.w3.org/XML/1998/namespace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7f96e509-8e65-4d1e-a01d-94c0d7165e81"/>
    <ds:schemaRef ds:uri="7825cf2d-dc61-4aaa-9349-cf116f18783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1925</Words>
  <Application>Microsoft Office PowerPoint</Application>
  <PresentationFormat>Benutzerdefiniert</PresentationFormat>
  <Paragraphs>322</Paragraphs>
  <Slides>21</Slides>
  <Notes>11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2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Prerna Duhan (s)</cp:lastModifiedBy>
  <cp:revision>139</cp:revision>
  <dcterms:created xsi:type="dcterms:W3CDTF">2006-08-16T00:00:00Z</dcterms:created>
  <dcterms:modified xsi:type="dcterms:W3CDTF">2024-07-02T08:32:02Z</dcterms:modified>
  <dc:identifier>DAGJQnmLINw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0x010100016C77BEF3C1CE4C9E6BA1DB670F7388</vt:lpwstr>
  </property>
</Properties>
</file>